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charts/chart1.xml" ContentType="application/vnd.openxmlformats-officedocument.drawingml.chart+xml"/>
  <Override PartName="/ppt/slides/charts/chart2.xml" ContentType="application/vnd.openxmlformats-officedocument.drawingml.chart+xml"/>
  <Override PartName="/ppt/slides/charts/chart3.xml" ContentType="application/vnd.openxmlformats-officedocument.drawingml.chart+xml"/>
  <Override PartName="/ppt/slides/charts/chart4.xml" ContentType="application/vnd.openxmlformats-officedocument.drawingml.chart+xml"/>
  <Override PartName="/ppt/slides/media/image1.svg" ContentType="image/svg+xml"/>
  <Override PartName="/ppt/slides/media/image2.svg" ContentType="image/svg+xml"/>
  <Override PartName="/ppt/slides/media/image3.svg" ContentType="image/svg+xml"/>
  <Override PartName="/ppt/slides/media/image4.svg" ContentType="image/svg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0" Type="http://schemas.openxmlformats.org/officeDocument/2006/relationships/officeDocument" Target="ppt/presentation.xml"/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/Relationships>
</file>

<file path=ppt/presentation.xml><?xml version="1.0" encoding="utf-8"?>
<p:presentation xmlns:p="http://schemas.openxmlformats.org/presentationml/2006/main" xmlns:r="http://schemas.openxmlformats.org/officeDocument/2006/relationships" xmlns:a="http://schemas.openxmlformats.org/drawingml/2006/main" firstSlideNum="1">
  <p:sldMasterIdLst>
    <p:sldMasterId id="2147483648" r:id="rId0"/>
  </p:sldMasterIdLst>
  <p:notesMasterIdLst>
    <p:notesMasterId r:id="rId17"/>
  </p:notesMasterIdLst>
  <p:sldIdLst>
    <p:sldId id="256" r:id="rId1"/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p="http://schemas.openxmlformats.org/presentationml/2006/main">
  <p:extLst>
    <p:ext uri="{E76CE94A-603C-4142-B9EB-6D1370010A27}"/>
    <p:ext uri="{D31A062A-798A-4329-ABDD-BBA856620510}"/>
    <p:ext uri="{FD5EFAAD-0ECE-453E-9831-46B23BE46B34}"/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p="http://schemas.openxmlformats.org/presentationml/2006/main" xmlns:a="http://schemas.openxmlformats.org/drawingml/2006/main" lastView="sldThumbnailView">
  <p:normalViewPr horzBarState="maximized">
    <p:restoredLeft sz="15611"/>
    <p:restoredTop sz="94610"/>
  </p:normalViewPr>
  <p:slideViewPr>
    <p:cSldViewPr snapToGrid="0" snapToObjects="1">
      <p:cViewPr varScale="1">
        <p:scale>
          <a:sx n="127" d="100"/>
          <a:sy n="127" d="100"/>
        </p:scale>
        <p:origin x="536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0" Type="http://schemas.openxmlformats.org/officeDocument/2006/relationships/slideMaster" Target="slideMasters/slideMaster1.xml"/><Relationship Id="rId1" Type="http://schemas.openxmlformats.org/officeDocument/2006/relationships/slide" Target="slides/slide1.xml"/><Relationship Id="rId2" Type="http://schemas.openxmlformats.org/officeDocument/2006/relationships/slide" Target="slides/slide2.xml"/><Relationship Id="rId3" Type="http://schemas.openxmlformats.org/officeDocument/2006/relationships/slide" Target="slides/slide3.xml"/><Relationship Id="rId4" Type="http://schemas.openxmlformats.org/officeDocument/2006/relationships/slide" Target="slides/slide4.xml"/><Relationship Id="rId5" Type="http://schemas.openxmlformats.org/officeDocument/2006/relationships/slide" Target="slides/slide5.xml"/><Relationship Id="rId6" Type="http://schemas.openxmlformats.org/officeDocument/2006/relationships/slide" Target="slides/slide6.xml"/><Relationship Id="rId7" Type="http://schemas.openxmlformats.org/officeDocument/2006/relationships/slide" Target="slides/slide7.xml"/><Relationship Id="rId8" Type="http://schemas.openxmlformats.org/officeDocument/2006/relationships/slide" Target="slides/slide8.xml"/><Relationship Id="rId9" Type="http://schemas.openxmlformats.org/officeDocument/2006/relationships/slide" Target="slides/slide9.xml"/><Relationship Id="rId10" Type="http://schemas.openxmlformats.org/officeDocument/2006/relationships/slide" Target="slides/slide10.xml"/><Relationship Id="rId11" Type="http://schemas.openxmlformats.org/officeDocument/2006/relationships/slide" Target="slides/slide11.xml"/><Relationship Id="rId12" Type="http://schemas.openxmlformats.org/officeDocument/2006/relationships/slide" Target="slides/slide12.xml"/><Relationship Id="rId13" Type="http://schemas.openxmlformats.org/officeDocument/2006/relationships/slide" Target="slides/slide13.xml"/><Relationship Id="rId14" Type="http://schemas.openxmlformats.org/officeDocument/2006/relationships/slide" Target="slides/slide14.xml"/><Relationship Id="rId15" Type="http://schemas.openxmlformats.org/officeDocument/2006/relationships/slide" Target="slides/slide15.xml"/><Relationship Id="rId16" Type="http://schemas.openxmlformats.org/officeDocument/2006/relationships/slide" Target="slides/slide16.xml"/><Relationship Id="rId17" Type="http://schemas.openxmlformats.org/officeDocument/2006/relationships/notesMaster" Target="notesMasters/notesMaster1.xml"/><Relationship Id="rId18" Type="http://schemas.openxmlformats.org/officeDocument/2006/relationships/presProps" Target="presProps.xml"/><Relationship Id="rId19" Type="http://schemas.openxmlformats.org/officeDocument/2006/relationships/tableStyles" Target="tableStyles.xml"/><Relationship Id="rId20" Type="http://schemas.openxmlformats.org/officeDocument/2006/relationships/viewProps" Target="viewProps.xml"/></Relationships>
</file>

<file path=ppt/notesMasters/_rels/notesMaster1.xml.rels><?xml version='1.0' encoding='UTF-8' standalone='yes'?>
<Relationships xmlns="http://schemas.openxmlformats.org/package/2006/relationships"><Relationship Id="rId0" Type="http://schemas.openxmlformats.org/officeDocument/2006/relationships/theme" Target="../theme/theme2.xml"/></Relationships>
</file>

<file path=ppt/notesMasters/notesMaster1.xml><?xml version="1.0" encoding="utf-8"?>
<p:notesMaster xmlns:p="http://schemas.openxmlformats.org/presentationml/2006/main" xmlns:a="http://schemas.openxmlformats.org/drawing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'1.0' encoding='UTF-8' standalone='yes'?>
<Relationships xmlns="http://schemas.openxmlformats.org/package/2006/relationships"><Relationship Id="rId0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0" Type="http://schemas.openxmlformats.org/officeDocument/2006/relationships/slideLayout" Target="../slideLayouts/slideLayout1.xml"/><Relationship Id="rId1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r="http://schemas.openxmlformats.org/officeDocument/2006/relationships" xmlns:a="http://schemas.openxmlformats.org/drawing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0"/>
  </p:sldLayoutIdLst>
  <p:hf sldNum="0" hdr="0" ftr="0" dt="0"/>
  <p:txStyles>
    <p:titleStyle>
      <a:lvl1pPr algn="ctr" defTabSz="914400" rtl="0" eaLnBrk="1" latinLnBrk="0" hangingPunct="1">
        <a:spcBef>
          <a:spcPct val="1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0" Type="http://schemas.openxmlformats.org/officeDocument/2006/relationships/slideLayout" Target="../slideLayouts/slideLayout1.xml"/></Relationships>
</file>

<file path=ppt/slides/_rels/slide10.xml.rels><?xml version='1.0' encoding='UTF-8' standalone='yes'?>
<Relationships xmlns="http://schemas.openxmlformats.org/package/2006/relationships"><Relationship Id="rId0" Type="http://schemas.openxmlformats.org/officeDocument/2006/relationships/slideLayout" Target="../slideLayouts/slideLayout1.xml"/></Relationships>
</file>

<file path=ppt/slides/_rels/slide11.xml.rels><?xml version='1.0' encoding='UTF-8' standalone='yes'?>
<Relationships xmlns="http://schemas.openxmlformats.org/package/2006/relationships"><Relationship Id="rId0" Type="http://schemas.openxmlformats.org/officeDocument/2006/relationships/slideLayout" Target="../slideLayouts/slideLayout1.xml"/></Relationships>
</file>

<file path=ppt/slides/_rels/slide12.xml.rels><?xml version='1.0' encoding='UTF-8' standalone='yes'?>
<Relationships xmlns="http://schemas.openxmlformats.org/package/2006/relationships"><Relationship Id="rId0" Type="http://schemas.openxmlformats.org/officeDocument/2006/relationships/slideLayout" Target="../slideLayouts/slideLayout1.xml"/></Relationships>
</file>

<file path=ppt/slides/_rels/slide13.xml.rels><?xml version='1.0' encoding='UTF-8' standalone='yes'?>
<Relationships xmlns="http://schemas.openxmlformats.org/package/2006/relationships"><Relationship Id="rId0" Type="http://schemas.openxmlformats.org/officeDocument/2006/relationships/slideLayout" Target="../slideLayouts/slideLayout1.xml"/></Relationships>
</file>

<file path=ppt/slides/_rels/slide14.xml.rels><?xml version='1.0' encoding='UTF-8' standalone='yes'?>
<Relationships xmlns="http://schemas.openxmlformats.org/package/2006/relationships"><Relationship Id="rId0" Type="http://schemas.openxmlformats.org/officeDocument/2006/relationships/slideLayout" Target="../slideLayouts/slideLayout1.xml"/></Relationships>
</file>

<file path=ppt/slides/_rels/slide15.xml.rels><?xml version='1.0' encoding='UTF-8' standalone='yes'?>
<Relationships xmlns="http://schemas.openxmlformats.org/package/2006/relationships"><Relationship Id="rId0" Type="http://schemas.openxmlformats.org/officeDocument/2006/relationships/slideLayout" Target="../slideLayouts/slideLayout1.xml"/></Relationships>
</file>

<file path=ppt/slides/_rels/slide16.xml.rels><?xml version='1.0' encoding='UTF-8' standalone='yes'?>
<Relationships xmlns="http://schemas.openxmlformats.org/package/2006/relationships"><Relationship Id="rId0" Type="http://schemas.openxmlformats.org/officeDocument/2006/relationships/slideLayout" Target="../slideLayouts/slideLayout1.xml"/></Relationships>
</file>

<file path=ppt/slides/_rels/slide2.xml.rels><?xml version='1.0' encoding='UTF-8' standalone='yes'?>
<Relationships xmlns="http://schemas.openxmlformats.org/package/2006/relationships"><Relationship Id="rId0" Type="http://schemas.openxmlformats.org/officeDocument/2006/relationships/slideLayout" Target="../slideLayouts/slideLayout1.xml"/></Relationships>
</file>

<file path=ppt/slides/_rels/slide3.xml.rels><?xml version='1.0' encoding='UTF-8' standalone='yes'?>
<Relationships xmlns="http://schemas.openxmlformats.org/package/2006/relationships"><Relationship Id="rId0" Type="http://schemas.openxmlformats.org/officeDocument/2006/relationships/slideLayout" Target="../slideLayouts/slideLayout1.xml"/></Relationships>
</file>

<file path=ppt/slides/_rels/slide4.xml.rels><?xml version='1.0' encoding='UTF-8' standalone='yes'?>
<Relationships xmlns="http://schemas.openxmlformats.org/package/2006/relationships"><Relationship Id="rId0" Type="http://schemas.openxmlformats.org/officeDocument/2006/relationships/slideLayout" Target="../slideLayouts/slideLayout1.xml"/></Relationships>
</file>

<file path=ppt/slides/_rels/slide5.xml.rels><?xml version='1.0' encoding='UTF-8' standalone='yes'?>
<Relationships xmlns="http://schemas.openxmlformats.org/package/2006/relationships"><Relationship Id="rId0" Type="http://schemas.openxmlformats.org/officeDocument/2006/relationships/chart" Target="charts/chart1.xml"/><Relationship Id="rId1" Type="http://schemas.openxmlformats.org/officeDocument/2006/relationships/chart" Target="charts/chart2.xml"/><Relationship Id="rId2" Type="http://schemas.openxmlformats.org/officeDocument/2006/relationships/slideLayout" Target="../slideLayouts/slideLayout1.xml"/></Relationships>
</file>

<file path=ppt/slides/_rels/slide6.xml.rels><?xml version='1.0' encoding='UTF-8' standalone='yes'?>
<Relationships xmlns="http://schemas.openxmlformats.org/package/2006/relationships"><Relationship Id="rId0" Type="http://schemas.openxmlformats.org/officeDocument/2006/relationships/slideLayout" Target="../slideLayouts/slideLayout1.xml"/></Relationships>
</file>

<file path=ppt/slides/_rels/slide7.xml.rels><?xml version='1.0' encoding='UTF-8' standalone='yes'?>
<Relationships xmlns="http://schemas.openxmlformats.org/package/2006/relationships"><Relationship Id="rId0" Type="http://schemas.openxmlformats.org/officeDocument/2006/relationships/slideLayout" Target="../slideLayouts/slideLayout1.xml"/><Relationship Id="rId1" Type="http://schemas.openxmlformats.org/officeDocument/2006/relationships/image" Target="media/image1.svg"/><Relationship Id="rId2" Type="http://schemas.openxmlformats.org/officeDocument/2006/relationships/image" Target="media/image2.svg"/><Relationship Id="rId3" Type="http://schemas.openxmlformats.org/officeDocument/2006/relationships/image" Target="media/image3.svg"/><Relationship Id="rId4" Type="http://schemas.openxmlformats.org/officeDocument/2006/relationships/image" Target="media/image4.svg"/></Relationships>
</file>

<file path=ppt/slides/_rels/slide8.xml.rels><?xml version='1.0' encoding='UTF-8' standalone='yes'?>
<Relationships xmlns="http://schemas.openxmlformats.org/package/2006/relationships"><Relationship Id="rId0" Type="http://schemas.openxmlformats.org/officeDocument/2006/relationships/chart" Target="charts/chart3.xml"/><Relationship Id="rId1" Type="http://schemas.openxmlformats.org/officeDocument/2006/relationships/chart" Target="charts/chart4.xml"/><Relationship Id="rId2" Type="http://schemas.openxmlformats.org/officeDocument/2006/relationships/slideLayout" Target="../slideLayouts/slideLayout1.xml"/></Relationships>
</file>

<file path=ppt/slides/_rels/slide9.xml.rels><?xml version='1.0' encoding='UTF-8' standalone='yes'?>
<Relationships xmlns="http://schemas.openxmlformats.org/package/2006/relationships"><Relationship Id="rId0" Type="http://schemas.openxmlformats.org/officeDocument/2006/relationships/slideLayout" Target="../slideLayouts/slideLayout1.xml"/></Relationships>
</file>

<file path=ppt/slides/charts/chart1.xml><?xml version="1.0" encoding="utf-8"?>
<c:chartSpace xmlns:a="http://schemas.openxmlformats.org/drawingml/2006/main" xmlns:c="http://schemas.openxmlformats.org/drawingml/2006/chart">
  <c:chart>
    <c:title>
      <c:tx>
        <c:rich>
          <a:bodyPr/>
          <a:p>
            <a:pPr>
              <a:defRPr sz="1350">
                <a:solidFill>
                  <a:srgbClr val="061F32"/>
                </a:solidFill>
              </a:defRPr>
            </a:pPr>
            <a:r>
              <a:rPr sz="1350">
                <a:solidFill>
                  <a:srgbClr val="061F32"/>
                </a:solidFill>
              </a:rPr>
              <a:t>TA2609 结算价 vs 25–24 窗口滚动均价（元/吨）</a:t>
            </a:r>
          </a:p>
        </c:rich>
      </c:tx>
      <c:overlay val="0"/>
      <c:spPr>
        <a:noFill/>
        <a:ln>
          <a:noFill/>
        </a:ln>
        <a:effectLst/>
      </c:spPr>
      <c:txPr>
        <a:bodyPr/>
        <a:p>
          <a:pPr>
            <a:defRPr sz="1350">
              <a:solidFill>
                <a:srgbClr val="061F32"/>
              </a:solidFill>
            </a:defRPr>
          </a:pPr>
        </a:p>
      </c:txPr>
    </c:title>
    <c:plotArea>
      <c:lineChart>
        <c:grouping val="standard"/>
        <c:varyColors val="0"/>
        <c:ser>
          <c:idx val="0"/>
          <c:order val="0"/>
          <c:tx>
            <c:strRef>
              <c:f>sheet</c:f>
              <c:strCache>
                <c:ptCount val="1"/>
                <c:pt idx="0">
                  <c:v>结算价</c:v>
                </c:pt>
              </c:strCache>
            </c:strRef>
          </c:tx>
          <c:spPr>
            <a:ln w="19050" cap="flat">
              <a:solidFill>
                <a:srgbClr val="061F32"/>
              </a:solidFill>
              <a:round/>
            </a:ln>
          </c:spPr>
          <c:cat>
            <c:strRef>
              <c:strCache>
                <c:ptCount val="9"/>
                <c:pt idx="0">
                  <c:v>8/12</c:v>
                </c:pt>
                <c:pt idx="1">
                  <c:v>8/13</c:v>
                </c:pt>
                <c:pt idx="2">
                  <c:v>8/14</c:v>
                </c:pt>
                <c:pt idx="3">
                  <c:v>8/17</c:v>
                </c:pt>
                <c:pt idx="4">
                  <c:v>8/18</c:v>
                </c:pt>
                <c:pt idx="5">
                  <c:v>8/19</c:v>
                </c:pt>
                <c:pt idx="6">
                  <c:v>8/20</c:v>
                </c:pt>
                <c:pt idx="7">
                  <c:v>8/21</c:v>
                </c:pt>
                <c:pt idx="8">
                  <c:v>8/24</c:v>
                </c:pt>
              </c:strCache>
            </c:strRef>
          </c:cat>
          <c:val>
            <c:numRef>
              <c:numCache>
                <c:formatCode>General</c:formatCode>
                <c:ptCount val="9"/>
                <c:pt idx="0">
                  <c:v>5716</c:v>
                </c:pt>
                <c:pt idx="1">
                  <c:v>5748</c:v>
                </c:pt>
                <c:pt idx="2">
                  <c:v>5740</c:v>
                </c:pt>
                <c:pt idx="3">
                  <c:v>5936</c:v>
                </c:pt>
                <c:pt idx="4">
                  <c:v>6040</c:v>
                </c:pt>
                <c:pt idx="5">
                  <c:v>5994</c:v>
                </c:pt>
                <c:pt idx="6">
                  <c:v>5900</c:v>
                </c:pt>
                <c:pt idx="7">
                  <c:v>6006</c:v>
                </c:pt>
                <c:pt idx="8">
                  <c:v>5912</c:v>
                </c:pt>
              </c:numCache>
            </c:numRef>
          </c:val>
        </c:ser>
        <c:ser>
          <c:idx val="1"/>
          <c:order val="1"/>
          <c:tx>
            <c:strRef>
              <c:f>sheet</c:f>
              <c:strCache>
                <c:ptCount val="1"/>
                <c:pt idx="0">
                  <c:v>窗口均价</c:v>
                </c:pt>
              </c:strCache>
            </c:strRef>
          </c:tx>
          <c:spPr>
            <a:ln w="19050" cap="flat">
              <a:solidFill>
                <a:srgbClr val="08A6F6"/>
              </a:solidFill>
              <a:round/>
            </a:ln>
          </c:spPr>
          <c:cat>
            <c:strRef>
              <c:strCache>
                <c:ptCount val="9"/>
                <c:pt idx="0">
                  <c:v>8/12</c:v>
                </c:pt>
                <c:pt idx="1">
                  <c:v>8/13</c:v>
                </c:pt>
                <c:pt idx="2">
                  <c:v>8/14</c:v>
                </c:pt>
                <c:pt idx="3">
                  <c:v>8/17</c:v>
                </c:pt>
                <c:pt idx="4">
                  <c:v>8/18</c:v>
                </c:pt>
                <c:pt idx="5">
                  <c:v>8/19</c:v>
                </c:pt>
                <c:pt idx="6">
                  <c:v>8/20</c:v>
                </c:pt>
                <c:pt idx="7">
                  <c:v>8/21</c:v>
                </c:pt>
                <c:pt idx="8">
                  <c:v>8/24</c:v>
                </c:pt>
              </c:strCache>
            </c:strRef>
          </c:cat>
          <c:val>
            <c:numRef>
              <c:numCache>
                <c:formatCode>General</c:formatCode>
                <c:ptCount val="9"/>
                <c:pt idx="0">
                  <c:v>5744</c:v>
                </c:pt>
                <c:pt idx="1">
                  <c:v>5745</c:v>
                </c:pt>
                <c:pt idx="2">
                  <c:v>5744</c:v>
                </c:pt>
                <c:pt idx="3">
                  <c:v>5756</c:v>
                </c:pt>
                <c:pt idx="4">
                  <c:v>5773</c:v>
                </c:pt>
                <c:pt idx="5">
                  <c:v>5785</c:v>
                </c:pt>
                <c:pt idx="6">
                  <c:v>5791</c:v>
                </c:pt>
                <c:pt idx="7">
                  <c:v>5802</c:v>
                </c:pt>
                <c:pt idx="8">
                  <c:v>5807</c:v>
                </c:pt>
              </c:numCache>
            </c:numRef>
          </c:val>
        </c:ser>
        <c:marker/>
        <c:axId val="89736801"/>
        <c:axId val="89736802"/>
      </c:lineChart>
      <c:catAx>
        <c:axId val="89736801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spPr>
          <a:noFill/>
          <a:ln w="9525" cap="flat">
            <a:solidFill>
              <a:srgbClr val="D9D9D9"/>
            </a:solidFill>
            <a:round/>
          </a:ln>
          <a:effectLst/>
        </c:spPr>
        <c:txPr>
          <a:bodyPr/>
          <a:p>
            <a:pPr>
              <a:defRPr sz="900">
                <a:solidFill>
                  <a:srgbClr val="808080"/>
                </a:solidFill>
              </a:defRPr>
            </a:pPr>
          </a:p>
        </c:txPr>
        <c:crossAx val="89736802"/>
      </c:catAx>
      <c:valAx>
        <c:axId val="89736802"/>
        <c:scaling>
          <c:orientation val="minMax"/>
          <c:max val="6100.0"/>
          <c:min val="5500.0"/>
        </c:scaling>
        <c:delete val="0"/>
        <c:axPos val="l"/>
        <c:majorGridlines>
          <c:spPr>
            <a:noFill/>
            <a:ln w="9525" cap="flat">
              <a:solidFill>
                <a:srgbClr val="D9D9D9"/>
              </a:solidFill>
              <a:round/>
            </a:ln>
            <a:effectLst/>
          </c:spPr>
        </c:majorGridlines>
        <c:numFmt formatCode="General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/>
          <a:p>
            <a:pPr>
              <a:defRPr sz="900">
                <a:solidFill>
                  <a:srgbClr val="808080"/>
                </a:solidFill>
              </a:defRPr>
            </a:pPr>
          </a:p>
        </c:txPr>
        <c:crossAx val="89736801"/>
        <c:crossBetween val="between"/>
      </c:valAx>
      <c:spPr>
        <a:solidFill>
          <a:srgbClr val="FFFFFF"/>
        </a:solidFill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/>
        <a:p>
          <a:pPr>
            <a:defRPr sz="900">
              <a:solidFill>
                <a:srgbClr val="808080"/>
              </a:solidFill>
            </a:defRPr>
          </a:pPr>
        </a:p>
      </c:txPr>
    </c:legend>
    <c:dispBlanksAs val="gap"/>
  </c:chart>
</c:chartSpace>
</file>

<file path=ppt/slides/charts/chart2.xml><?xml version="1.0" encoding="utf-8"?>
<c:chartSpace xmlns:a="http://schemas.openxmlformats.org/drawingml/2006/main" xmlns:c="http://schemas.openxmlformats.org/drawingml/2006/chart">
  <c:chart>
    <c:title>
      <c:tx>
        <c:rich>
          <a:bodyPr/>
          <a:p>
            <a:pPr>
              <a:defRPr sz="1350">
                <a:solidFill>
                  <a:srgbClr val="061F32"/>
                </a:solidFill>
              </a:defRPr>
            </a:pPr>
            <a:r>
              <a:rPr sz="1350">
                <a:solidFill>
                  <a:srgbClr val="061F32"/>
                </a:solidFill>
              </a:rPr>
              <a:t>EG2609 结算价 vs 25–24 窗口滚动均价（元/吨）</a:t>
            </a:r>
          </a:p>
        </c:rich>
      </c:tx>
      <c:overlay val="0"/>
      <c:spPr>
        <a:noFill/>
        <a:ln>
          <a:noFill/>
        </a:ln>
        <a:effectLst/>
      </c:spPr>
      <c:txPr>
        <a:bodyPr/>
        <a:p>
          <a:pPr>
            <a:defRPr sz="1350">
              <a:solidFill>
                <a:srgbClr val="061F32"/>
              </a:solidFill>
            </a:defRPr>
          </a:pPr>
        </a:p>
      </c:txPr>
    </c:title>
    <c:plotArea>
      <c:lineChart>
        <c:grouping val="standard"/>
        <c:varyColors val="0"/>
        <c:ser>
          <c:idx val="0"/>
          <c:order val="0"/>
          <c:tx>
            <c:strRef>
              <c:f>sheet</c:f>
              <c:strCache>
                <c:ptCount val="1"/>
                <c:pt idx="0">
                  <c:v>结算价</c:v>
                </c:pt>
              </c:strCache>
            </c:strRef>
          </c:tx>
          <c:spPr>
            <a:ln w="19050" cap="flat">
              <a:solidFill>
                <a:srgbClr val="061F32"/>
              </a:solidFill>
              <a:round/>
            </a:ln>
          </c:spPr>
          <c:cat>
            <c:strRef>
              <c:strCache>
                <c:ptCount val="9"/>
                <c:pt idx="0">
                  <c:v>8/12</c:v>
                </c:pt>
                <c:pt idx="1">
                  <c:v>8/13</c:v>
                </c:pt>
                <c:pt idx="2">
                  <c:v>8/14</c:v>
                </c:pt>
                <c:pt idx="3">
                  <c:v>8/17</c:v>
                </c:pt>
                <c:pt idx="4">
                  <c:v>8/18</c:v>
                </c:pt>
                <c:pt idx="5">
                  <c:v>8/19</c:v>
                </c:pt>
                <c:pt idx="6">
                  <c:v>8/20</c:v>
                </c:pt>
                <c:pt idx="7">
                  <c:v>8/21</c:v>
                </c:pt>
                <c:pt idx="8">
                  <c:v>8/24</c:v>
                </c:pt>
              </c:strCache>
            </c:strRef>
          </c:cat>
          <c:val>
            <c:numRef>
              <c:numCache>
                <c:formatCode>General</c:formatCode>
                <c:ptCount val="9"/>
                <c:pt idx="0">
                  <c:v>4860</c:v>
                </c:pt>
                <c:pt idx="1">
                  <c:v>4861</c:v>
                </c:pt>
                <c:pt idx="2">
                  <c:v>4873</c:v>
                </c:pt>
                <c:pt idx="3">
                  <c:v>5064</c:v>
                </c:pt>
                <c:pt idx="4">
                  <c:v>5242</c:v>
                </c:pt>
                <c:pt idx="5">
                  <c:v>5243</c:v>
                </c:pt>
                <c:pt idx="6">
                  <c:v>5352</c:v>
                </c:pt>
                <c:pt idx="7">
                  <c:v>5361</c:v>
                </c:pt>
                <c:pt idx="8">
                  <c:v>5501</c:v>
                </c:pt>
              </c:numCache>
            </c:numRef>
          </c:val>
        </c:ser>
        <c:ser>
          <c:idx val="1"/>
          <c:order val="1"/>
          <c:tx>
            <c:strRef>
              <c:f>sheet</c:f>
              <c:strCache>
                <c:ptCount val="1"/>
                <c:pt idx="0">
                  <c:v>窗口均价</c:v>
                </c:pt>
              </c:strCache>
            </c:strRef>
          </c:tx>
          <c:spPr>
            <a:ln w="19050" cap="flat">
              <a:solidFill>
                <a:srgbClr val="08A6F6"/>
              </a:solidFill>
              <a:round/>
            </a:ln>
          </c:spPr>
          <c:cat>
            <c:strRef>
              <c:strCache>
                <c:ptCount val="9"/>
                <c:pt idx="0">
                  <c:v>8/12</c:v>
                </c:pt>
                <c:pt idx="1">
                  <c:v>8/13</c:v>
                </c:pt>
                <c:pt idx="2">
                  <c:v>8/14</c:v>
                </c:pt>
                <c:pt idx="3">
                  <c:v>8/17</c:v>
                </c:pt>
                <c:pt idx="4">
                  <c:v>8/18</c:v>
                </c:pt>
                <c:pt idx="5">
                  <c:v>8/19</c:v>
                </c:pt>
                <c:pt idx="6">
                  <c:v>8/20</c:v>
                </c:pt>
                <c:pt idx="7">
                  <c:v>8/21</c:v>
                </c:pt>
                <c:pt idx="8">
                  <c:v>8/24</c:v>
                </c:pt>
              </c:strCache>
            </c:strRef>
          </c:cat>
          <c:val>
            <c:numRef>
              <c:numCache>
                <c:formatCode>General</c:formatCode>
                <c:ptCount val="9"/>
                <c:pt idx="0">
                  <c:v>4852</c:v>
                </c:pt>
                <c:pt idx="1">
                  <c:v>4853</c:v>
                </c:pt>
                <c:pt idx="2">
                  <c:v>4854</c:v>
                </c:pt>
                <c:pt idx="3">
                  <c:v>4867</c:v>
                </c:pt>
                <c:pt idx="4">
                  <c:v>4889</c:v>
                </c:pt>
                <c:pt idx="5">
                  <c:v>4909</c:v>
                </c:pt>
                <c:pt idx="6">
                  <c:v>4932</c:v>
                </c:pt>
                <c:pt idx="7">
                  <c:v>4954</c:v>
                </c:pt>
                <c:pt idx="8">
                  <c:v>4980</c:v>
                </c:pt>
              </c:numCache>
            </c:numRef>
          </c:val>
        </c:ser>
        <c:marker/>
        <c:axId val="89736801"/>
        <c:axId val="89736802"/>
      </c:lineChart>
      <c:catAx>
        <c:axId val="89736801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spPr>
          <a:noFill/>
          <a:ln w="9525" cap="flat">
            <a:solidFill>
              <a:srgbClr val="D9D9D9"/>
            </a:solidFill>
            <a:round/>
          </a:ln>
          <a:effectLst/>
        </c:spPr>
        <c:txPr>
          <a:bodyPr/>
          <a:p>
            <a:pPr>
              <a:defRPr sz="900">
                <a:solidFill>
                  <a:srgbClr val="808080"/>
                </a:solidFill>
              </a:defRPr>
            </a:pPr>
          </a:p>
        </c:txPr>
        <c:crossAx val="89736802"/>
      </c:catAx>
      <c:valAx>
        <c:axId val="89736802"/>
        <c:scaling>
          <c:orientation val="minMax"/>
          <c:max val="5600.0"/>
          <c:min val="4400.0"/>
        </c:scaling>
        <c:delete val="0"/>
        <c:axPos val="l"/>
        <c:majorGridlines>
          <c:spPr>
            <a:noFill/>
            <a:ln w="9525" cap="flat">
              <a:solidFill>
                <a:srgbClr val="D9D9D9"/>
              </a:solidFill>
              <a:round/>
            </a:ln>
            <a:effectLst/>
          </c:spPr>
        </c:majorGridlines>
        <c:numFmt formatCode="General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/>
          <a:p>
            <a:pPr>
              <a:defRPr sz="900">
                <a:solidFill>
                  <a:srgbClr val="808080"/>
                </a:solidFill>
              </a:defRPr>
            </a:pPr>
          </a:p>
        </c:txPr>
        <c:crossAx val="89736801"/>
        <c:crossBetween val="between"/>
      </c:valAx>
      <c:spPr>
        <a:solidFill>
          <a:srgbClr val="FFFFFF"/>
        </a:solidFill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/>
        <a:p>
          <a:pPr>
            <a:defRPr sz="900">
              <a:solidFill>
                <a:srgbClr val="808080"/>
              </a:solidFill>
            </a:defRPr>
          </a:pPr>
        </a:p>
      </c:txPr>
    </c:legend>
    <c:dispBlanksAs val="gap"/>
  </c:chart>
</c:chartSpace>
</file>

<file path=ppt/slides/charts/chart3.xml><?xml version="1.0" encoding="utf-8"?>
<c:chartSpace xmlns:a="http://schemas.openxmlformats.org/drawingml/2006/main" xmlns:c="http://schemas.openxmlformats.org/drawingml/2006/chart">
  <c:chart>
    <c:title>
      <c:tx>
        <c:rich>
          <a:bodyPr/>
          <a:p>
            <a:pPr>
              <a:defRPr sz="1350">
                <a:solidFill>
                  <a:srgbClr val="061F32"/>
                </a:solidFill>
              </a:defRPr>
            </a:pPr>
            <a:r>
              <a:rPr sz="1350">
                <a:solidFill>
                  <a:srgbClr val="061F32"/>
                </a:solidFill>
              </a:rPr>
              <a:t>TA2609 结算价 vs 双档触发线（元/吨 · 7/25–8/24）</a:t>
            </a:r>
          </a:p>
        </c:rich>
      </c:tx>
      <c:overlay val="0"/>
      <c:spPr>
        <a:noFill/>
        <a:ln>
          <a:noFill/>
        </a:ln>
        <a:effectLst/>
      </c:spPr>
      <c:txPr>
        <a:bodyPr/>
        <a:p>
          <a:pPr>
            <a:defRPr sz="1350">
              <a:solidFill>
                <a:srgbClr val="061F32"/>
              </a:solidFill>
            </a:defRPr>
          </a:pPr>
        </a:p>
      </c:txPr>
    </c:title>
    <c:plotArea>
      <c:lineChart>
        <c:grouping val="standard"/>
        <c:varyColors val="0"/>
        <c:ser>
          <c:idx val="0"/>
          <c:order val="0"/>
          <c:tx>
            <c:strRef>
              <c:f>sheet</c:f>
              <c:strCache>
                <c:ptCount val="1"/>
                <c:pt idx="0">
                  <c:v>结算价</c:v>
                </c:pt>
              </c:strCache>
            </c:strRef>
          </c:tx>
          <c:spPr>
            <a:ln w="19050" cap="flat">
              <a:solidFill>
                <a:srgbClr val="061F32"/>
              </a:solidFill>
              <a:round/>
            </a:ln>
          </c:spPr>
          <c:cat>
            <c:strRef>
              <c:strCache>
                <c:ptCount val="21"/>
                <c:pt idx="0">
                  <c:v>7/27</c:v>
                </c:pt>
                <c:pt idx="1">
                  <c:v>7/28</c:v>
                </c:pt>
                <c:pt idx="2">
                  <c:v>7/29</c:v>
                </c:pt>
                <c:pt idx="3">
                  <c:v>7/30</c:v>
                </c:pt>
                <c:pt idx="4">
                  <c:v>7/31</c:v>
                </c:pt>
                <c:pt idx="5">
                  <c:v>8/3</c:v>
                </c:pt>
                <c:pt idx="6">
                  <c:v>8/4</c:v>
                </c:pt>
                <c:pt idx="7">
                  <c:v>8/5</c:v>
                </c:pt>
                <c:pt idx="8">
                  <c:v>8/6</c:v>
                </c:pt>
                <c:pt idx="9">
                  <c:v>8/7</c:v>
                </c:pt>
                <c:pt idx="10">
                  <c:v>8/10</c:v>
                </c:pt>
                <c:pt idx="11">
                  <c:v>8/11</c:v>
                </c:pt>
                <c:pt idx="12">
                  <c:v>8/12</c:v>
                </c:pt>
                <c:pt idx="13">
                  <c:v>8/13</c:v>
                </c:pt>
                <c:pt idx="14">
                  <c:v>8/14</c:v>
                </c:pt>
                <c:pt idx="15">
                  <c:v>8/17</c:v>
                </c:pt>
                <c:pt idx="16">
                  <c:v>8/18</c:v>
                </c:pt>
                <c:pt idx="17">
                  <c:v>8/19</c:v>
                </c:pt>
                <c:pt idx="18">
                  <c:v>8/20</c:v>
                </c:pt>
                <c:pt idx="19">
                  <c:v>8/21</c:v>
                </c:pt>
                <c:pt idx="20">
                  <c:v>8/24</c:v>
                </c:pt>
              </c:strCache>
            </c:strRef>
          </c:cat>
          <c:val>
            <c:numRef>
              <c:numCache>
                <c:formatCode>General</c:formatCode>
                <c:ptCount val="21"/>
                <c:pt idx="0">
                  <c:v>5706</c:v>
                </c:pt>
                <c:pt idx="1">
                  <c:v>5640</c:v>
                </c:pt>
                <c:pt idx="2">
                  <c:v>5682</c:v>
                </c:pt>
                <c:pt idx="3">
                  <c:v>5764</c:v>
                </c:pt>
                <c:pt idx="4">
                  <c:v>5784</c:v>
                </c:pt>
                <c:pt idx="5">
                  <c:v>5842</c:v>
                </c:pt>
                <c:pt idx="6">
                  <c:v>5906</c:v>
                </c:pt>
                <c:pt idx="7">
                  <c:v>5762</c:v>
                </c:pt>
                <c:pt idx="8">
                  <c:v>5662</c:v>
                </c:pt>
                <c:pt idx="9">
                  <c:v>5780</c:v>
                </c:pt>
                <c:pt idx="10">
                  <c:v>5732</c:v>
                </c:pt>
                <c:pt idx="11">
                  <c:v>5700</c:v>
                </c:pt>
                <c:pt idx="12">
                  <c:v>5716</c:v>
                </c:pt>
                <c:pt idx="13">
                  <c:v>5748</c:v>
                </c:pt>
                <c:pt idx="14">
                  <c:v>5740</c:v>
                </c:pt>
                <c:pt idx="15">
                  <c:v>5936</c:v>
                </c:pt>
                <c:pt idx="16">
                  <c:v>6040</c:v>
                </c:pt>
                <c:pt idx="17">
                  <c:v>5994</c:v>
                </c:pt>
                <c:pt idx="18">
                  <c:v>5900</c:v>
                </c:pt>
                <c:pt idx="19">
                  <c:v>6006</c:v>
                </c:pt>
                <c:pt idx="20">
                  <c:v>5912</c:v>
                </c:pt>
              </c:numCache>
            </c:numRef>
          </c:val>
        </c:ser>
        <c:ser>
          <c:idx val="1"/>
          <c:order val="1"/>
          <c:tx>
            <c:strRef>
              <c:f>sheet</c:f>
              <c:strCache>
                <c:ptCount val="1"/>
                <c:pt idx="0">
                  <c:v>首档线（均价−50）</c:v>
                </c:pt>
              </c:strCache>
            </c:strRef>
          </c:tx>
          <c:spPr>
            <a:ln w="19050" cap="flat">
              <a:solidFill>
                <a:srgbClr val="F47B39"/>
              </a:solidFill>
              <a:round/>
            </a:ln>
          </c:spPr>
          <c:cat>
            <c:strRef>
              <c:strCache>
                <c:ptCount val="21"/>
                <c:pt idx="0">
                  <c:v>7/27</c:v>
                </c:pt>
                <c:pt idx="1">
                  <c:v>7/28</c:v>
                </c:pt>
                <c:pt idx="2">
                  <c:v>7/29</c:v>
                </c:pt>
                <c:pt idx="3">
                  <c:v>7/30</c:v>
                </c:pt>
                <c:pt idx="4">
                  <c:v>7/31</c:v>
                </c:pt>
                <c:pt idx="5">
                  <c:v>8/3</c:v>
                </c:pt>
                <c:pt idx="6">
                  <c:v>8/4</c:v>
                </c:pt>
                <c:pt idx="7">
                  <c:v>8/5</c:v>
                </c:pt>
                <c:pt idx="8">
                  <c:v>8/6</c:v>
                </c:pt>
                <c:pt idx="9">
                  <c:v>8/7</c:v>
                </c:pt>
                <c:pt idx="10">
                  <c:v>8/10</c:v>
                </c:pt>
                <c:pt idx="11">
                  <c:v>8/11</c:v>
                </c:pt>
                <c:pt idx="12">
                  <c:v>8/12</c:v>
                </c:pt>
                <c:pt idx="13">
                  <c:v>8/13</c:v>
                </c:pt>
                <c:pt idx="14">
                  <c:v>8/14</c:v>
                </c:pt>
                <c:pt idx="15">
                  <c:v>8/17</c:v>
                </c:pt>
                <c:pt idx="16">
                  <c:v>8/18</c:v>
                </c:pt>
                <c:pt idx="17">
                  <c:v>8/19</c:v>
                </c:pt>
                <c:pt idx="18">
                  <c:v>8/20</c:v>
                </c:pt>
                <c:pt idx="19">
                  <c:v>8/21</c:v>
                </c:pt>
                <c:pt idx="20">
                  <c:v>8/24</c:v>
                </c:pt>
              </c:strCache>
            </c:strRef>
          </c:cat>
          <c:val>
            <c:numRef>
              <c:numCache>
                <c:formatCode>General</c:formatCode>
                <c:ptCount val="21"/>
                <c:pt idx="0">
                  <c:v>5656</c:v>
                </c:pt>
                <c:pt idx="1">
                  <c:v>5623</c:v>
                </c:pt>
                <c:pt idx="2">
                  <c:v>5626</c:v>
                </c:pt>
                <c:pt idx="3">
                  <c:v>5648</c:v>
                </c:pt>
                <c:pt idx="4">
                  <c:v>5665</c:v>
                </c:pt>
                <c:pt idx="5">
                  <c:v>5686</c:v>
                </c:pt>
                <c:pt idx="6">
                  <c:v>5711</c:v>
                </c:pt>
                <c:pt idx="7">
                  <c:v>5711</c:v>
                </c:pt>
                <c:pt idx="8">
                  <c:v>5700</c:v>
                </c:pt>
                <c:pt idx="9">
                  <c:v>5703</c:v>
                </c:pt>
                <c:pt idx="10">
                  <c:v>5701</c:v>
                </c:pt>
                <c:pt idx="11">
                  <c:v>5697</c:v>
                </c:pt>
                <c:pt idx="12">
                  <c:v>5694</c:v>
                </c:pt>
                <c:pt idx="13">
                  <c:v>5695</c:v>
                </c:pt>
                <c:pt idx="14">
                  <c:v>5694</c:v>
                </c:pt>
                <c:pt idx="15">
                  <c:v>5706</c:v>
                </c:pt>
                <c:pt idx="16">
                  <c:v>5723</c:v>
                </c:pt>
                <c:pt idx="17">
                  <c:v>5735</c:v>
                </c:pt>
                <c:pt idx="18">
                  <c:v>5741</c:v>
                </c:pt>
                <c:pt idx="19">
                  <c:v>5752</c:v>
                </c:pt>
                <c:pt idx="20">
                  <c:v>5757</c:v>
                </c:pt>
              </c:numCache>
            </c:numRef>
          </c:val>
        </c:ser>
        <c:ser>
          <c:idx val="2"/>
          <c:order val="2"/>
          <c:tx>
            <c:strRef>
              <c:f>sheet</c:f>
              <c:strCache>
                <c:ptCount val="1"/>
                <c:pt idx="0">
                  <c:v>强烈建议线（均价−80）</c:v>
                </c:pt>
              </c:strCache>
            </c:strRef>
          </c:tx>
          <c:spPr>
            <a:ln w="19050" cap="flat">
              <a:solidFill>
                <a:srgbClr val="B0B7C3"/>
              </a:solidFill>
              <a:round/>
            </a:ln>
          </c:spPr>
          <c:cat>
            <c:strRef>
              <c:strCache>
                <c:ptCount val="21"/>
                <c:pt idx="0">
                  <c:v>7/27</c:v>
                </c:pt>
                <c:pt idx="1">
                  <c:v>7/28</c:v>
                </c:pt>
                <c:pt idx="2">
                  <c:v>7/29</c:v>
                </c:pt>
                <c:pt idx="3">
                  <c:v>7/30</c:v>
                </c:pt>
                <c:pt idx="4">
                  <c:v>7/31</c:v>
                </c:pt>
                <c:pt idx="5">
                  <c:v>8/3</c:v>
                </c:pt>
                <c:pt idx="6">
                  <c:v>8/4</c:v>
                </c:pt>
                <c:pt idx="7">
                  <c:v>8/5</c:v>
                </c:pt>
                <c:pt idx="8">
                  <c:v>8/6</c:v>
                </c:pt>
                <c:pt idx="9">
                  <c:v>8/7</c:v>
                </c:pt>
                <c:pt idx="10">
                  <c:v>8/10</c:v>
                </c:pt>
                <c:pt idx="11">
                  <c:v>8/11</c:v>
                </c:pt>
                <c:pt idx="12">
                  <c:v>8/12</c:v>
                </c:pt>
                <c:pt idx="13">
                  <c:v>8/13</c:v>
                </c:pt>
                <c:pt idx="14">
                  <c:v>8/14</c:v>
                </c:pt>
                <c:pt idx="15">
                  <c:v>8/17</c:v>
                </c:pt>
                <c:pt idx="16">
                  <c:v>8/18</c:v>
                </c:pt>
                <c:pt idx="17">
                  <c:v>8/19</c:v>
                </c:pt>
                <c:pt idx="18">
                  <c:v>8/20</c:v>
                </c:pt>
                <c:pt idx="19">
                  <c:v>8/21</c:v>
                </c:pt>
                <c:pt idx="20">
                  <c:v>8/24</c:v>
                </c:pt>
              </c:strCache>
            </c:strRef>
          </c:cat>
          <c:val>
            <c:numRef>
              <c:numCache>
                <c:formatCode>General</c:formatCode>
                <c:ptCount val="21"/>
                <c:pt idx="0">
                  <c:v>5626</c:v>
                </c:pt>
                <c:pt idx="1">
                  <c:v>5593</c:v>
                </c:pt>
                <c:pt idx="2">
                  <c:v>5596</c:v>
                </c:pt>
                <c:pt idx="3">
                  <c:v>5618</c:v>
                </c:pt>
                <c:pt idx="4">
                  <c:v>5635</c:v>
                </c:pt>
                <c:pt idx="5">
                  <c:v>5656</c:v>
                </c:pt>
                <c:pt idx="6">
                  <c:v>5681</c:v>
                </c:pt>
                <c:pt idx="7">
                  <c:v>5681</c:v>
                </c:pt>
                <c:pt idx="8">
                  <c:v>5670</c:v>
                </c:pt>
                <c:pt idx="9">
                  <c:v>5673</c:v>
                </c:pt>
                <c:pt idx="10">
                  <c:v>5671</c:v>
                </c:pt>
                <c:pt idx="11">
                  <c:v>5667</c:v>
                </c:pt>
                <c:pt idx="12">
                  <c:v>5664</c:v>
                </c:pt>
                <c:pt idx="13">
                  <c:v>5665</c:v>
                </c:pt>
                <c:pt idx="14">
                  <c:v>5664</c:v>
                </c:pt>
                <c:pt idx="15">
                  <c:v>5676</c:v>
                </c:pt>
                <c:pt idx="16">
                  <c:v>5693</c:v>
                </c:pt>
                <c:pt idx="17">
                  <c:v>5705</c:v>
                </c:pt>
                <c:pt idx="18">
                  <c:v>5711</c:v>
                </c:pt>
                <c:pt idx="19">
                  <c:v>5722</c:v>
                </c:pt>
                <c:pt idx="20">
                  <c:v>5727</c:v>
                </c:pt>
              </c:numCache>
            </c:numRef>
          </c:val>
        </c:ser>
        <c:marker/>
        <c:axId val="89736801"/>
        <c:axId val="89736802"/>
      </c:lineChart>
      <c:catAx>
        <c:axId val="89736801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spPr>
          <a:noFill/>
          <a:ln w="9525" cap="flat">
            <a:solidFill>
              <a:srgbClr val="D9D9D9"/>
            </a:solidFill>
            <a:round/>
          </a:ln>
          <a:effectLst/>
        </c:spPr>
        <c:txPr>
          <a:bodyPr/>
          <a:p>
            <a:pPr>
              <a:defRPr sz="900">
                <a:solidFill>
                  <a:srgbClr val="808080"/>
                </a:solidFill>
              </a:defRPr>
            </a:pPr>
          </a:p>
        </c:txPr>
        <c:crossAx val="89736802"/>
      </c:catAx>
      <c:valAx>
        <c:axId val="89736802"/>
        <c:scaling>
          <c:orientation val="minMax"/>
          <c:max val="6100.0"/>
          <c:min val="5500.0"/>
        </c:scaling>
        <c:delete val="0"/>
        <c:axPos val="l"/>
        <c:majorGridlines>
          <c:spPr>
            <a:noFill/>
            <a:ln w="9525" cap="flat">
              <a:solidFill>
                <a:srgbClr val="D9D9D9"/>
              </a:solidFill>
              <a:round/>
            </a:ln>
            <a:effectLst/>
          </c:spPr>
        </c:majorGridlines>
        <c:numFmt formatCode="General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/>
          <a:p>
            <a:pPr>
              <a:defRPr sz="900">
                <a:solidFill>
                  <a:srgbClr val="808080"/>
                </a:solidFill>
              </a:defRPr>
            </a:pPr>
          </a:p>
        </c:txPr>
        <c:crossAx val="89736801"/>
        <c:crossBetween val="between"/>
      </c:valAx>
      <c:spPr>
        <a:solidFill>
          <a:srgbClr val="FFFFFF"/>
        </a:solidFill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/>
        <a:p>
          <a:pPr>
            <a:defRPr sz="900">
              <a:solidFill>
                <a:srgbClr val="808080"/>
              </a:solidFill>
            </a:defRPr>
          </a:pPr>
        </a:p>
      </c:txPr>
    </c:legend>
    <c:dispBlanksAs val="gap"/>
  </c:chart>
</c:chartSpace>
</file>

<file path=ppt/slides/charts/chart4.xml><?xml version="1.0" encoding="utf-8"?>
<c:chartSpace xmlns:a="http://schemas.openxmlformats.org/drawingml/2006/main" xmlns:c="http://schemas.openxmlformats.org/drawingml/2006/chart">
  <c:chart>
    <c:title>
      <c:tx>
        <c:rich>
          <a:bodyPr/>
          <a:p>
            <a:pPr>
              <a:defRPr sz="1350">
                <a:solidFill>
                  <a:srgbClr val="061F32"/>
                </a:solidFill>
              </a:defRPr>
            </a:pPr>
            <a:r>
              <a:rPr sz="1350">
                <a:solidFill>
                  <a:srgbClr val="061F32"/>
                </a:solidFill>
              </a:rPr>
              <a:t>EG2609 结算价 vs 双档触发线（元/吨 · 7/25–8/24）</a:t>
            </a:r>
          </a:p>
        </c:rich>
      </c:tx>
      <c:overlay val="0"/>
      <c:spPr>
        <a:noFill/>
        <a:ln>
          <a:noFill/>
        </a:ln>
        <a:effectLst/>
      </c:spPr>
      <c:txPr>
        <a:bodyPr/>
        <a:p>
          <a:pPr>
            <a:defRPr sz="1350">
              <a:solidFill>
                <a:srgbClr val="061F32"/>
              </a:solidFill>
            </a:defRPr>
          </a:pPr>
        </a:p>
      </c:txPr>
    </c:title>
    <c:plotArea>
      <c:lineChart>
        <c:grouping val="standard"/>
        <c:varyColors val="0"/>
        <c:ser>
          <c:idx val="0"/>
          <c:order val="0"/>
          <c:tx>
            <c:strRef>
              <c:f>sheet</c:f>
              <c:strCache>
                <c:ptCount val="1"/>
                <c:pt idx="0">
                  <c:v>结算价</c:v>
                </c:pt>
              </c:strCache>
            </c:strRef>
          </c:tx>
          <c:spPr>
            <a:ln w="19050" cap="flat">
              <a:solidFill>
                <a:srgbClr val="061F32"/>
              </a:solidFill>
              <a:round/>
            </a:ln>
          </c:spPr>
          <c:cat>
            <c:strRef>
              <c:strCache>
                <c:ptCount val="21"/>
                <c:pt idx="0">
                  <c:v>7/27</c:v>
                </c:pt>
                <c:pt idx="1">
                  <c:v>7/28</c:v>
                </c:pt>
                <c:pt idx="2">
                  <c:v>7/29</c:v>
                </c:pt>
                <c:pt idx="3">
                  <c:v>7/30</c:v>
                </c:pt>
                <c:pt idx="4">
                  <c:v>7/31</c:v>
                </c:pt>
                <c:pt idx="5">
                  <c:v>8/3</c:v>
                </c:pt>
                <c:pt idx="6">
                  <c:v>8/4</c:v>
                </c:pt>
                <c:pt idx="7">
                  <c:v>8/5</c:v>
                </c:pt>
                <c:pt idx="8">
                  <c:v>8/6</c:v>
                </c:pt>
                <c:pt idx="9">
                  <c:v>8/7</c:v>
                </c:pt>
                <c:pt idx="10">
                  <c:v>8/10</c:v>
                </c:pt>
                <c:pt idx="11">
                  <c:v>8/11</c:v>
                </c:pt>
                <c:pt idx="12">
                  <c:v>8/12</c:v>
                </c:pt>
                <c:pt idx="13">
                  <c:v>8/13</c:v>
                </c:pt>
                <c:pt idx="14">
                  <c:v>8/14</c:v>
                </c:pt>
                <c:pt idx="15">
                  <c:v>8/17</c:v>
                </c:pt>
                <c:pt idx="16">
                  <c:v>8/18</c:v>
                </c:pt>
                <c:pt idx="17">
                  <c:v>8/19</c:v>
                </c:pt>
                <c:pt idx="18">
                  <c:v>8/20</c:v>
                </c:pt>
                <c:pt idx="19">
                  <c:v>8/21</c:v>
                </c:pt>
                <c:pt idx="20">
                  <c:v>8/24</c:v>
                </c:pt>
              </c:strCache>
            </c:strRef>
          </c:cat>
          <c:val>
            <c:numRef>
              <c:numCache>
                <c:formatCode>General</c:formatCode>
                <c:ptCount val="21"/>
                <c:pt idx="0">
                  <c:v>4854</c:v>
                </c:pt>
                <c:pt idx="1">
                  <c:v>4811</c:v>
                </c:pt>
                <c:pt idx="2">
                  <c:v>4886</c:v>
                </c:pt>
                <c:pt idx="3">
                  <c:v>5085</c:v>
                </c:pt>
                <c:pt idx="4">
                  <c:v>5007</c:v>
                </c:pt>
                <c:pt idx="5">
                  <c:v>4958</c:v>
                </c:pt>
                <c:pt idx="6">
                  <c:v>4927</c:v>
                </c:pt>
                <c:pt idx="7">
                  <c:v>4671</c:v>
                </c:pt>
                <c:pt idx="8">
                  <c:v>4584</c:v>
                </c:pt>
                <c:pt idx="9">
                  <c:v>4736</c:v>
                </c:pt>
                <c:pt idx="10">
                  <c:v>4857</c:v>
                </c:pt>
                <c:pt idx="11">
                  <c:v>4844</c:v>
                </c:pt>
                <c:pt idx="12">
                  <c:v>4860</c:v>
                </c:pt>
                <c:pt idx="13">
                  <c:v>4861</c:v>
                </c:pt>
                <c:pt idx="14">
                  <c:v>4873</c:v>
                </c:pt>
                <c:pt idx="15">
                  <c:v>5064</c:v>
                </c:pt>
                <c:pt idx="16">
                  <c:v>5242</c:v>
                </c:pt>
                <c:pt idx="17">
                  <c:v>5243</c:v>
                </c:pt>
                <c:pt idx="18">
                  <c:v>5352</c:v>
                </c:pt>
                <c:pt idx="19">
                  <c:v>5361</c:v>
                </c:pt>
                <c:pt idx="20">
                  <c:v>5501</c:v>
                </c:pt>
              </c:numCache>
            </c:numRef>
          </c:val>
        </c:ser>
        <c:ser>
          <c:idx val="1"/>
          <c:order val="1"/>
          <c:tx>
            <c:strRef>
              <c:f>sheet</c:f>
              <c:strCache>
                <c:ptCount val="1"/>
                <c:pt idx="0">
                  <c:v>首档线（均价−50）</c:v>
                </c:pt>
              </c:strCache>
            </c:strRef>
          </c:tx>
          <c:spPr>
            <a:ln w="19050" cap="flat">
              <a:solidFill>
                <a:srgbClr val="F47B39"/>
              </a:solidFill>
              <a:round/>
            </a:ln>
          </c:spPr>
          <c:cat>
            <c:strRef>
              <c:strCache>
                <c:ptCount val="21"/>
                <c:pt idx="0">
                  <c:v>7/27</c:v>
                </c:pt>
                <c:pt idx="1">
                  <c:v>7/28</c:v>
                </c:pt>
                <c:pt idx="2">
                  <c:v>7/29</c:v>
                </c:pt>
                <c:pt idx="3">
                  <c:v>7/30</c:v>
                </c:pt>
                <c:pt idx="4">
                  <c:v>7/31</c:v>
                </c:pt>
                <c:pt idx="5">
                  <c:v>8/3</c:v>
                </c:pt>
                <c:pt idx="6">
                  <c:v>8/4</c:v>
                </c:pt>
                <c:pt idx="7">
                  <c:v>8/5</c:v>
                </c:pt>
                <c:pt idx="8">
                  <c:v>8/6</c:v>
                </c:pt>
                <c:pt idx="9">
                  <c:v>8/7</c:v>
                </c:pt>
                <c:pt idx="10">
                  <c:v>8/10</c:v>
                </c:pt>
                <c:pt idx="11">
                  <c:v>8/11</c:v>
                </c:pt>
                <c:pt idx="12">
                  <c:v>8/12</c:v>
                </c:pt>
                <c:pt idx="13">
                  <c:v>8/13</c:v>
                </c:pt>
                <c:pt idx="14">
                  <c:v>8/14</c:v>
                </c:pt>
                <c:pt idx="15">
                  <c:v>8/17</c:v>
                </c:pt>
                <c:pt idx="16">
                  <c:v>8/18</c:v>
                </c:pt>
                <c:pt idx="17">
                  <c:v>8/19</c:v>
                </c:pt>
                <c:pt idx="18">
                  <c:v>8/20</c:v>
                </c:pt>
                <c:pt idx="19">
                  <c:v>8/21</c:v>
                </c:pt>
                <c:pt idx="20">
                  <c:v>8/24</c:v>
                </c:pt>
              </c:strCache>
            </c:strRef>
          </c:cat>
          <c:val>
            <c:numRef>
              <c:numCache>
                <c:formatCode>General</c:formatCode>
                <c:ptCount val="21"/>
                <c:pt idx="0">
                  <c:v>4804</c:v>
                </c:pt>
                <c:pt idx="1">
                  <c:v>4783</c:v>
                </c:pt>
                <c:pt idx="2">
                  <c:v>4800</c:v>
                </c:pt>
                <c:pt idx="3">
                  <c:v>4859</c:v>
                </c:pt>
                <c:pt idx="4">
                  <c:v>4879</c:v>
                </c:pt>
                <c:pt idx="5">
                  <c:v>4884</c:v>
                </c:pt>
                <c:pt idx="6">
                  <c:v>4883</c:v>
                </c:pt>
                <c:pt idx="7">
                  <c:v>4850</c:v>
                </c:pt>
                <c:pt idx="8">
                  <c:v>4815</c:v>
                </c:pt>
                <c:pt idx="9">
                  <c:v>4802</c:v>
                </c:pt>
                <c:pt idx="10">
                  <c:v>4802</c:v>
                </c:pt>
                <c:pt idx="11">
                  <c:v>4802</c:v>
                </c:pt>
                <c:pt idx="12">
                  <c:v>4802</c:v>
                </c:pt>
                <c:pt idx="13">
                  <c:v>4803</c:v>
                </c:pt>
                <c:pt idx="14">
                  <c:v>4804</c:v>
                </c:pt>
                <c:pt idx="15">
                  <c:v>4817</c:v>
                </c:pt>
                <c:pt idx="16">
                  <c:v>4839</c:v>
                </c:pt>
                <c:pt idx="17">
                  <c:v>4859</c:v>
                </c:pt>
                <c:pt idx="18">
                  <c:v>4882</c:v>
                </c:pt>
                <c:pt idx="19">
                  <c:v>4904</c:v>
                </c:pt>
                <c:pt idx="20">
                  <c:v>4930</c:v>
                </c:pt>
              </c:numCache>
            </c:numRef>
          </c:val>
        </c:ser>
        <c:ser>
          <c:idx val="2"/>
          <c:order val="2"/>
          <c:tx>
            <c:strRef>
              <c:f>sheet</c:f>
              <c:strCache>
                <c:ptCount val="1"/>
                <c:pt idx="0">
                  <c:v>强烈建议线（均价−80）</c:v>
                </c:pt>
              </c:strCache>
            </c:strRef>
          </c:tx>
          <c:spPr>
            <a:ln w="19050" cap="flat">
              <a:solidFill>
                <a:srgbClr val="B0B7C3"/>
              </a:solidFill>
              <a:round/>
            </a:ln>
          </c:spPr>
          <c:cat>
            <c:strRef>
              <c:strCache>
                <c:ptCount val="21"/>
                <c:pt idx="0">
                  <c:v>7/27</c:v>
                </c:pt>
                <c:pt idx="1">
                  <c:v>7/28</c:v>
                </c:pt>
                <c:pt idx="2">
                  <c:v>7/29</c:v>
                </c:pt>
                <c:pt idx="3">
                  <c:v>7/30</c:v>
                </c:pt>
                <c:pt idx="4">
                  <c:v>7/31</c:v>
                </c:pt>
                <c:pt idx="5">
                  <c:v>8/3</c:v>
                </c:pt>
                <c:pt idx="6">
                  <c:v>8/4</c:v>
                </c:pt>
                <c:pt idx="7">
                  <c:v>8/5</c:v>
                </c:pt>
                <c:pt idx="8">
                  <c:v>8/6</c:v>
                </c:pt>
                <c:pt idx="9">
                  <c:v>8/7</c:v>
                </c:pt>
                <c:pt idx="10">
                  <c:v>8/10</c:v>
                </c:pt>
                <c:pt idx="11">
                  <c:v>8/11</c:v>
                </c:pt>
                <c:pt idx="12">
                  <c:v>8/12</c:v>
                </c:pt>
                <c:pt idx="13">
                  <c:v>8/13</c:v>
                </c:pt>
                <c:pt idx="14">
                  <c:v>8/14</c:v>
                </c:pt>
                <c:pt idx="15">
                  <c:v>8/17</c:v>
                </c:pt>
                <c:pt idx="16">
                  <c:v>8/18</c:v>
                </c:pt>
                <c:pt idx="17">
                  <c:v>8/19</c:v>
                </c:pt>
                <c:pt idx="18">
                  <c:v>8/20</c:v>
                </c:pt>
                <c:pt idx="19">
                  <c:v>8/21</c:v>
                </c:pt>
                <c:pt idx="20">
                  <c:v>8/24</c:v>
                </c:pt>
              </c:strCache>
            </c:strRef>
          </c:cat>
          <c:val>
            <c:numRef>
              <c:numCache>
                <c:formatCode>General</c:formatCode>
                <c:ptCount val="21"/>
                <c:pt idx="0">
                  <c:v>4774</c:v>
                </c:pt>
                <c:pt idx="1">
                  <c:v>4753</c:v>
                </c:pt>
                <c:pt idx="2">
                  <c:v>4770</c:v>
                </c:pt>
                <c:pt idx="3">
                  <c:v>4829</c:v>
                </c:pt>
                <c:pt idx="4">
                  <c:v>4849</c:v>
                </c:pt>
                <c:pt idx="5">
                  <c:v>4854</c:v>
                </c:pt>
                <c:pt idx="6">
                  <c:v>4853</c:v>
                </c:pt>
                <c:pt idx="7">
                  <c:v>4820</c:v>
                </c:pt>
                <c:pt idx="8">
                  <c:v>4785</c:v>
                </c:pt>
                <c:pt idx="9">
                  <c:v>4772</c:v>
                </c:pt>
                <c:pt idx="10">
                  <c:v>4772</c:v>
                </c:pt>
                <c:pt idx="11">
                  <c:v>4772</c:v>
                </c:pt>
                <c:pt idx="12">
                  <c:v>4772</c:v>
                </c:pt>
                <c:pt idx="13">
                  <c:v>4773</c:v>
                </c:pt>
                <c:pt idx="14">
                  <c:v>4774</c:v>
                </c:pt>
                <c:pt idx="15">
                  <c:v>4787</c:v>
                </c:pt>
                <c:pt idx="16">
                  <c:v>4809</c:v>
                </c:pt>
                <c:pt idx="17">
                  <c:v>4829</c:v>
                </c:pt>
                <c:pt idx="18">
                  <c:v>4852</c:v>
                </c:pt>
                <c:pt idx="19">
                  <c:v>4874</c:v>
                </c:pt>
                <c:pt idx="20">
                  <c:v>4900</c:v>
                </c:pt>
              </c:numCache>
            </c:numRef>
          </c:val>
        </c:ser>
        <c:marker/>
        <c:axId val="89736801"/>
        <c:axId val="89736802"/>
      </c:lineChart>
      <c:catAx>
        <c:axId val="89736801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spPr>
          <a:noFill/>
          <a:ln w="9525" cap="flat">
            <a:solidFill>
              <a:srgbClr val="D9D9D9"/>
            </a:solidFill>
            <a:round/>
          </a:ln>
          <a:effectLst/>
        </c:spPr>
        <c:txPr>
          <a:bodyPr/>
          <a:p>
            <a:pPr>
              <a:defRPr sz="900">
                <a:solidFill>
                  <a:srgbClr val="808080"/>
                </a:solidFill>
              </a:defRPr>
            </a:pPr>
          </a:p>
        </c:txPr>
        <c:crossAx val="89736802"/>
      </c:catAx>
      <c:valAx>
        <c:axId val="89736802"/>
        <c:scaling>
          <c:orientation val="minMax"/>
          <c:max val="5600.0"/>
          <c:min val="4400.0"/>
        </c:scaling>
        <c:delete val="0"/>
        <c:axPos val="l"/>
        <c:majorGridlines>
          <c:spPr>
            <a:noFill/>
            <a:ln w="9525" cap="flat">
              <a:solidFill>
                <a:srgbClr val="D9D9D9"/>
              </a:solidFill>
              <a:round/>
            </a:ln>
            <a:effectLst/>
          </c:spPr>
        </c:majorGridlines>
        <c:numFmt formatCode="General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/>
          <a:p>
            <a:pPr>
              <a:defRPr sz="900">
                <a:solidFill>
                  <a:srgbClr val="808080"/>
                </a:solidFill>
              </a:defRPr>
            </a:pPr>
          </a:p>
        </c:txPr>
        <c:crossAx val="89736801"/>
        <c:crossBetween val="between"/>
      </c:valAx>
      <c:spPr>
        <a:solidFill>
          <a:srgbClr val="FFFFFF"/>
        </a:solidFill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/>
        <a:p>
          <a:pPr>
            <a:defRPr sz="900">
              <a:solidFill>
                <a:srgbClr val="808080"/>
              </a:solidFill>
            </a:defRPr>
          </a:pPr>
        </a:p>
      </c:txPr>
    </c:legend>
    <c:dispBlanksAs val="gap"/>
  </c:chart>
</c:chartSpace>
</file>

<file path=ppt/slides/slide1.xml><?xml version="1.0" encoding="utf-8"?>
<p:sld xmlns:p="http://schemas.openxmlformats.org/presentationml/2006/main" xmlns:a="http://schemas.openxmlformats.org/drawing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"/>
          <p:cNvSpPr/>
          <p:nvPr/>
        </p:nvSpPr>
        <p:spPr>
          <a:xfrm rot="0" flipH="0" flipV="0">
            <a:off x="0" y="0"/>
            <a:ext cx="12192000" cy="6858000"/>
          </a:xfrm>
          <a:prstGeom prst="rect">
            <a:avLst/>
          </a:prstGeom>
          <a:solidFill>
            <a:srgbClr val="061F32"/>
          </a:solidFill>
          <a:ln/>
        </p:spPr>
        <p:txBody>
          <a:bodyPr/>
          <a:p>
            <a:pPr/>
            <a:endParaRPr/>
          </a:p>
        </p:txBody>
      </p:sp>
      <p:sp>
        <p:nvSpPr>
          <p:cNvPr id="3" name="" descr="{&quot;isTemplate&quot;:true,&quot;type&quot;:&quot;text&quot;}"/>
          <p:cNvSpPr txBox="1"/>
          <p:nvPr/>
        </p:nvSpPr>
        <p:spPr>
          <a:xfrm rot="0" flipH="0" flipV="0">
            <a:off x="914400" y="1790700"/>
            <a:ext cx="6858000" cy="228600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en-US" sz="1500" spc="450">
                <a:solidFill>
                  <a:srgbClr val="99BDED"/>
                </a:solidFill>
                <a:latin typeface="Arial"/>
                <a:ea typeface="Arial"/>
              </a:rPr>
              <a:t>BASIS TRADE · POINT PRICING STRATEGY</a:t>
            </a:r>
            <a:endParaRPr/>
          </a:p>
        </p:txBody>
      </p:sp>
      <p:sp>
        <p:nvSpPr>
          <p:cNvPr id="4" name="" descr="{&quot;isTemplate&quot;:true,&quot;type&quot;:&quot;text&quot;}"/>
          <p:cNvSpPr txBox="1"/>
          <p:nvPr/>
        </p:nvSpPr>
        <p:spPr>
          <a:xfrm rot="0" flipH="0" flipV="0">
            <a:off x="914400" y="2209800"/>
            <a:ext cx="6858000" cy="1543050"/>
          </a:xfrm>
          <a:prstGeom prst="rect"/>
        </p:spPr>
        <p:txBody>
          <a:bodyPr wrap="none" lIns="0" tIns="0" rIns="0" bIns="0"/>
          <a:p>
            <a:pPr>
              <a:lnSpc>
                <a:spcPct val="125000"/>
              </a:lnSpc>
            </a:pPr>
            <a:r>
              <a:rPr lang="zh-CN" sz="4050" b="1">
                <a:solidFill>
                  <a:srgbClr val="FFFFFF"/>
                </a:solidFill>
                <a:latin typeface="Arial"/>
                <a:ea typeface="Arial"/>
              </a:rPr>
              <a:t>蓝山屯河</a:t>
            </a:r>
            <a:endParaRPr/>
          </a:p>
          <a:p>
            <a:pPr>
              <a:lnSpc>
                <a:spcPct val="125000"/>
              </a:lnSpc>
            </a:pPr>
            <a:r>
              <a:rPr lang="zh-CN" sz="4050" b="1">
                <a:solidFill>
                  <a:srgbClr val="FFFFFF"/>
                </a:solidFill>
                <a:latin typeface="Arial"/>
                <a:ea typeface="Arial"/>
              </a:rPr>
              <a:t>本周期点价回顾及下周期展望</a:t>
            </a:r>
            <a:endParaRPr/>
          </a:p>
        </p:txBody>
      </p:sp>
      <p:sp>
        <p:nvSpPr>
          <p:cNvPr id="5" name=""/>
          <p:cNvSpPr/>
          <p:nvPr/>
        </p:nvSpPr>
        <p:spPr>
          <a:xfrm rot="0" flipH="0" flipV="0">
            <a:off x="914400" y="4114800"/>
            <a:ext cx="6858000" cy="9525"/>
          </a:xfrm>
          <a:prstGeom prst="rect">
            <a:avLst/>
          </a:prstGeom>
          <a:solidFill>
            <a:srgbClr val="99BDED">
              <a:alpha val="35000"/>
            </a:srgbClr>
          </a:solidFill>
          <a:ln/>
        </p:spPr>
        <p:txBody>
          <a:bodyPr/>
          <a:p>
            <a:pPr/>
            <a:endParaRPr/>
          </a:p>
        </p:txBody>
      </p:sp>
      <p:sp>
        <p:nvSpPr>
          <p:cNvPr id="6" name="" descr="{&quot;isTemplate&quot;:true,&quot;type&quot;:&quot;text&quot;}"/>
          <p:cNvSpPr txBox="1"/>
          <p:nvPr/>
        </p:nvSpPr>
        <p:spPr>
          <a:xfrm rot="0" flipH="0" flipV="0">
            <a:off x="914400" y="4371975"/>
            <a:ext cx="6858000" cy="704850"/>
          </a:xfrm>
          <a:prstGeom prst="rect"/>
        </p:spPr>
        <p:txBody>
          <a:bodyPr wrap="none" lIns="0" tIns="0" rIns="0" bIns="0"/>
          <a:p>
            <a:pPr>
              <a:lnSpc>
                <a:spcPct val="170000"/>
              </a:lnSpc>
            </a:pPr>
            <a:r>
              <a:rPr lang="zh-CN" sz="1350">
                <a:solidFill>
                  <a:srgbClr val="99BDED"/>
                </a:solidFill>
                <a:latin typeface="Arial"/>
                <a:ea typeface="Arial"/>
              </a:rPr>
              <a:t>基于量化预测模型（</a:t>
            </a:r>
            <a:r>
              <a:rPr lang="en-US" sz="1350">
                <a:solidFill>
                  <a:srgbClr val="99BDED"/>
                </a:solidFill>
                <a:latin typeface="Arial"/>
                <a:ea typeface="Arial"/>
              </a:rPr>
              <a:t>2026-08-24</a:t>
            </a:r>
            <a:r>
              <a:rPr lang="zh-CN" sz="1350">
                <a:solidFill>
                  <a:srgbClr val="99BDED"/>
                </a:solidFill>
                <a:latin typeface="Arial"/>
                <a:ea typeface="Arial"/>
              </a:rPr>
              <a:t>）与各大研究院观点（</a:t>
            </a:r>
            <a:r>
              <a:rPr lang="en-US" sz="1350">
                <a:solidFill>
                  <a:srgbClr val="99BDED"/>
                </a:solidFill>
                <a:latin typeface="Arial"/>
                <a:ea typeface="Arial"/>
              </a:rPr>
              <a:t>2026-08-24</a:t>
            </a:r>
            <a:r>
              <a:rPr lang="zh-CN" sz="1350">
                <a:solidFill>
                  <a:srgbClr val="99BDED"/>
                </a:solidFill>
                <a:latin typeface="Arial"/>
                <a:ea typeface="Arial"/>
              </a:rPr>
              <a:t>）</a:t>
            </a:r>
            <a:endParaRPr/>
          </a:p>
          <a:p>
            <a:pPr>
              <a:lnSpc>
                <a:spcPct val="170000"/>
              </a:lnSpc>
            </a:pPr>
            <a:r>
              <a:rPr lang="zh-CN" sz="1350">
                <a:solidFill>
                  <a:srgbClr val="99BDED"/>
                </a:solidFill>
                <a:latin typeface="Arial"/>
                <a:ea typeface="Arial"/>
              </a:rPr>
              <a:t>数据截至</a:t>
            </a:r>
            <a:r>
              <a:rPr lang="en-US" sz="1350">
                <a:solidFill>
                  <a:srgbClr val="99BDED"/>
                </a:solidFill>
                <a:latin typeface="Arial"/>
                <a:ea typeface="Arial"/>
              </a:rPr>
              <a:t> 2026-08-24 </a:t>
            </a:r>
            <a:r>
              <a:rPr lang="zh-CN" sz="1350">
                <a:solidFill>
                  <a:srgbClr val="99BDED"/>
                </a:solidFill>
                <a:latin typeface="Arial"/>
                <a:ea typeface="Arial"/>
              </a:rPr>
              <a:t>收盘</a:t>
            </a:r>
            <a:r>
              <a:rPr lang="en-US" sz="1350">
                <a:solidFill>
                  <a:srgbClr val="99BDED"/>
                </a:solidFill>
                <a:latin typeface="Arial"/>
                <a:ea typeface="Arial"/>
              </a:rPr>
              <a:t> · </a:t>
            </a:r>
            <a:r>
              <a:rPr lang="zh-CN" sz="1350">
                <a:solidFill>
                  <a:srgbClr val="99BDED"/>
                </a:solidFill>
                <a:latin typeface="Arial"/>
                <a:ea typeface="Arial"/>
              </a:rPr>
              <a:t>主力合约</a:t>
            </a:r>
            <a:r>
              <a:rPr lang="en-US" sz="1350">
                <a:solidFill>
                  <a:srgbClr val="99BDED"/>
                </a:solidFill>
                <a:latin typeface="Arial"/>
                <a:ea typeface="Arial"/>
              </a:rPr>
              <a:t> TA2609 / EG2609 · 25–24 </a:t>
            </a:r>
            <a:r>
              <a:rPr lang="zh-CN" sz="1350">
                <a:solidFill>
                  <a:srgbClr val="99BDED"/>
                </a:solidFill>
                <a:latin typeface="Arial"/>
                <a:ea typeface="Arial"/>
              </a:rPr>
              <a:t>滚动窗口</a:t>
            </a:r>
            <a:endParaRPr/>
          </a:p>
        </p:txBody>
      </p:sp>
      <p:sp>
        <p:nvSpPr>
          <p:cNvPr id="7" name=""/>
          <p:cNvSpPr/>
          <p:nvPr/>
        </p:nvSpPr>
        <p:spPr>
          <a:xfrm rot="0" flipH="0" flipV="0">
            <a:off x="0" y="0"/>
            <a:ext cx="76200" cy="6858000"/>
          </a:xfrm>
          <a:prstGeom prst="rect">
            <a:avLst/>
          </a:prstGeom>
          <a:solidFill>
            <a:srgbClr val="08A6F6"/>
          </a:solidFill>
          <a:ln/>
        </p:spPr>
        <p:txBody>
          <a:bodyPr/>
          <a:p>
            <a:pPr/>
            <a:endParaRPr/>
          </a:p>
        </p:txBody>
      </p:sp>
      <p:sp>
        <p:nvSpPr>
          <p:cNvPr id="8" name="" descr="{&quot;isTemplate&quot;:true,&quot;type&quot;:&quot;text&quot;}"/>
          <p:cNvSpPr txBox="1"/>
          <p:nvPr/>
        </p:nvSpPr>
        <p:spPr>
          <a:xfrm rot="0" flipH="0" flipV="0">
            <a:off x="914400" y="6210300"/>
            <a:ext cx="1381125" cy="190500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zh-CN" sz="1200">
                <a:solidFill>
                  <a:srgbClr val="808080"/>
                </a:solidFill>
                <a:latin typeface="Arial"/>
                <a:ea typeface="Arial"/>
              </a:rPr>
              <a:t>盛庆和</a:t>
            </a:r>
            <a:r>
              <a:rPr lang="en-US" sz="1200">
                <a:solidFill>
                  <a:srgbClr val="808080"/>
                </a:solidFill>
                <a:latin typeface="Arial"/>
                <a:ea typeface="Arial"/>
              </a:rPr>
              <a:t> · 2026-08-24</a:t>
            </a:r>
            <a:endParaRPr/>
          </a:p>
        </p:txBody>
      </p:sp>
    </p:spTree>
  </p:cSld>
</p:sld>
</file>

<file path=ppt/slides/slide10.xml><?xml version="1.0" encoding="utf-8"?>
<p:sld xmlns:p="http://schemas.openxmlformats.org/presentationml/2006/main" xmlns:a="http://schemas.openxmlformats.org/drawingml/2006/main">
  <p:cSld>
    <p:spTree>
      <p:nvGrpSpPr>
        <p:cNvPr id="9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"/>
          <p:cNvSpPr/>
          <p:nvPr/>
        </p:nvSpPr>
        <p:spPr>
          <a:xfrm rot="0" flipH="0" flipV="0"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p>
            <a:pPr/>
            <a:endParaRPr/>
          </a:p>
        </p:txBody>
      </p:sp>
      <p:sp>
        <p:nvSpPr>
          <p:cNvPr id="11" name="" descr="{&quot;isTemplate&quot;:true,&quot;type&quot;:&quot;text&quot;}"/>
          <p:cNvSpPr txBox="1"/>
          <p:nvPr/>
        </p:nvSpPr>
        <p:spPr>
          <a:xfrm rot="0" flipH="0" flipV="0">
            <a:off x="533400" y="419100"/>
            <a:ext cx="11125200" cy="419100"/>
          </a:xfrm>
          <a:prstGeom prst="rect"/>
        </p:spPr>
        <p:txBody>
          <a:bodyPr wrap="none" lIns="0" tIns="0" rIns="0" bIns="0"/>
          <a:p>
            <a:pPr>
              <a:lnSpc>
                <a:spcPct val="130000"/>
              </a:lnSpc>
            </a:pPr>
            <a:r>
              <a:rPr lang="zh-CN" sz="2100" b="1">
                <a:solidFill>
                  <a:srgbClr val="061F32"/>
                </a:solidFill>
                <a:latin typeface="Arial"/>
                <a:ea typeface="Arial"/>
              </a:rPr>
              <a:t>双档触发：跌破滚动均价−</a:t>
            </a:r>
            <a:r>
              <a:rPr lang="en-US" sz="2100" b="1">
                <a:solidFill>
                  <a:srgbClr val="061F32"/>
                </a:solidFill>
                <a:latin typeface="Arial"/>
                <a:ea typeface="Arial"/>
              </a:rPr>
              <a:t>50 </a:t>
            </a:r>
            <a:r>
              <a:rPr lang="zh-CN" sz="2100" b="1">
                <a:solidFill>
                  <a:srgbClr val="061F32"/>
                </a:solidFill>
                <a:latin typeface="Arial"/>
                <a:ea typeface="Arial"/>
              </a:rPr>
              <a:t>元启动分批点价，跌破滚动均价−</a:t>
            </a:r>
            <a:r>
              <a:rPr lang="en-US" sz="2100" b="1">
                <a:solidFill>
                  <a:srgbClr val="061F32"/>
                </a:solidFill>
                <a:latin typeface="Arial"/>
                <a:ea typeface="Arial"/>
              </a:rPr>
              <a:t>80 </a:t>
            </a:r>
            <a:r>
              <a:rPr lang="zh-CN" sz="2100" b="1">
                <a:solidFill>
                  <a:srgbClr val="061F32"/>
                </a:solidFill>
                <a:latin typeface="Arial"/>
                <a:ea typeface="Arial"/>
              </a:rPr>
              <a:t>元强烈建议完成</a:t>
            </a:r>
            <a:endParaRPr/>
          </a:p>
        </p:txBody>
      </p:sp>
      <p:sp>
        <p:nvSpPr>
          <p:cNvPr id="12" name=""/>
          <p:cNvSpPr/>
          <p:nvPr/>
        </p:nvSpPr>
        <p:spPr>
          <a:xfrm rot="0" flipH="0" flipV="0">
            <a:off x="533400" y="952500"/>
            <a:ext cx="11125200" cy="9525"/>
          </a:xfrm>
          <a:prstGeom prst="rect">
            <a:avLst/>
          </a:prstGeom>
          <a:solidFill>
            <a:srgbClr val="061F32"/>
          </a:solidFill>
          <a:ln/>
        </p:spPr>
        <p:txBody>
          <a:bodyPr/>
          <a:p>
            <a:pPr/>
            <a:endParaRPr/>
          </a:p>
        </p:txBody>
      </p:sp>
      <p:sp>
        <p:nvSpPr>
          <p:cNvPr id="13" name=""/>
          <p:cNvSpPr/>
          <p:nvPr/>
        </p:nvSpPr>
        <p:spPr>
          <a:xfrm rot="0" flipH="0" flipV="0">
            <a:off x="6972300" y="1428750"/>
            <a:ext cx="4686300" cy="1152525"/>
          </a:xfrm>
          <a:prstGeom prst="rect">
            <a:avLst/>
          </a:prstGeom>
          <a:solidFill>
            <a:srgbClr val="EAF6FE"/>
          </a:solidFill>
          <a:ln/>
        </p:spPr>
        <p:txBody>
          <a:bodyPr/>
          <a:p>
            <a:pPr/>
            <a:endParaRPr/>
          </a:p>
        </p:txBody>
      </p:sp>
      <p:sp>
        <p:nvSpPr>
          <p:cNvPr id="14" name="" descr="{&quot;isTemplate&quot;:true,&quot;type&quot;:&quot;text&quot;}"/>
          <p:cNvSpPr txBox="1"/>
          <p:nvPr/>
        </p:nvSpPr>
        <p:spPr>
          <a:xfrm rot="0" flipH="0" flipV="0">
            <a:off x="7143750" y="1562100"/>
            <a:ext cx="4343400" cy="190500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zh-CN" sz="1200">
                <a:solidFill>
                  <a:srgbClr val="808080"/>
                </a:solidFill>
                <a:latin typeface="Arial"/>
                <a:ea typeface="Arial"/>
              </a:rPr>
              <a:t>阈值计算（滚动公式</a:t>
            </a:r>
            <a:r>
              <a:rPr lang="en-US" sz="1200">
                <a:solidFill>
                  <a:srgbClr val="808080"/>
                </a:solidFill>
                <a:latin typeface="Arial"/>
                <a:ea typeface="Arial"/>
              </a:rPr>
              <a:t> · 8/21 </a:t>
            </a:r>
            <a:r>
              <a:rPr lang="zh-CN" sz="1200">
                <a:solidFill>
                  <a:srgbClr val="808080"/>
                </a:solidFill>
                <a:latin typeface="Arial"/>
                <a:ea typeface="Arial"/>
              </a:rPr>
              <a:t>快照）</a:t>
            </a:r>
            <a:endParaRPr/>
          </a:p>
        </p:txBody>
      </p:sp>
      <p:sp>
        <p:nvSpPr>
          <p:cNvPr id="15" name="" descr="{&quot;isTemplate&quot;:true,&quot;type&quot;:&quot;text&quot;}"/>
          <p:cNvSpPr txBox="1"/>
          <p:nvPr/>
        </p:nvSpPr>
        <p:spPr>
          <a:xfrm rot="0" flipH="0" flipV="0">
            <a:off x="7143750" y="1790700"/>
            <a:ext cx="4343400" cy="657225"/>
          </a:xfrm>
          <a:prstGeom prst="rect"/>
        </p:spPr>
        <p:txBody>
          <a:bodyPr wrap="none" lIns="0" tIns="0" rIns="0" bIns="0"/>
          <a:p>
            <a:pPr>
              <a:lnSpc>
                <a:spcPct val="150000"/>
              </a:lnSpc>
            </a:pPr>
            <a:r>
              <a:rPr lang="zh-CN" sz="1425">
                <a:solidFill>
                  <a:srgbClr val="061F32"/>
                </a:solidFill>
                <a:latin typeface="Arial"/>
                <a:ea typeface="Arial"/>
              </a:rPr>
              <a:t>首档</a:t>
            </a:r>
            <a:r>
              <a:rPr lang="en-US" sz="1425">
                <a:solidFill>
                  <a:srgbClr val="061F32"/>
                </a:solidFill>
                <a:latin typeface="Arial"/>
                <a:ea typeface="Arial"/>
              </a:rPr>
              <a:t> = </a:t>
            </a:r>
            <a:r>
              <a:rPr lang="zh-CN" sz="1425" b="1">
                <a:solidFill>
                  <a:srgbClr val="08A6F6"/>
                </a:solidFill>
                <a:latin typeface="Arial"/>
                <a:ea typeface="Arial"/>
              </a:rPr>
              <a:t>当日滚动均价</a:t>
            </a:r>
            <a:r>
              <a:rPr lang="en-US" sz="1425" b="1">
                <a:solidFill>
                  <a:srgbClr val="08A6F6"/>
                </a:solidFill>
                <a:latin typeface="Arial"/>
                <a:ea typeface="Arial"/>
              </a:rPr>
              <a:t> − 50</a:t>
            </a:r>
            <a:r>
              <a:rPr lang="zh-CN" sz="1425">
                <a:solidFill>
                  <a:srgbClr val="061F32"/>
                </a:solidFill>
                <a:latin typeface="Arial"/>
                <a:ea typeface="Arial"/>
              </a:rPr>
              <a:t>（快照</a:t>
            </a:r>
            <a:r>
              <a:rPr lang="en-US" sz="1425">
                <a:solidFill>
                  <a:srgbClr val="061F32"/>
                </a:solidFill>
                <a:latin typeface="Arial"/>
                <a:ea typeface="Arial"/>
              </a:rPr>
              <a:t> 5752</a:t>
            </a:r>
            <a:r>
              <a:rPr lang="zh-CN" sz="1425">
                <a:solidFill>
                  <a:srgbClr val="061F32"/>
                </a:solidFill>
                <a:latin typeface="Arial"/>
                <a:ea typeface="Arial"/>
              </a:rPr>
              <a:t>）</a:t>
            </a:r>
            <a:endParaRPr/>
          </a:p>
          <a:p>
            <a:pPr>
              <a:lnSpc>
                <a:spcPct val="150000"/>
              </a:lnSpc>
            </a:pPr>
            <a:r>
              <a:rPr lang="zh-CN" sz="1425">
                <a:solidFill>
                  <a:srgbClr val="061F32"/>
                </a:solidFill>
                <a:latin typeface="Arial"/>
                <a:ea typeface="Arial"/>
              </a:rPr>
              <a:t>强烈建议</a:t>
            </a:r>
            <a:r>
              <a:rPr lang="en-US" sz="1425">
                <a:solidFill>
                  <a:srgbClr val="061F32"/>
                </a:solidFill>
                <a:latin typeface="Arial"/>
                <a:ea typeface="Arial"/>
              </a:rPr>
              <a:t> = </a:t>
            </a:r>
            <a:r>
              <a:rPr lang="zh-CN" sz="1425" b="1">
                <a:solidFill>
                  <a:srgbClr val="001965"/>
                </a:solidFill>
                <a:latin typeface="Arial"/>
                <a:ea typeface="Arial"/>
              </a:rPr>
              <a:t>当日滚动均价</a:t>
            </a:r>
            <a:r>
              <a:rPr lang="en-US" sz="1425" b="1">
                <a:solidFill>
                  <a:srgbClr val="001965"/>
                </a:solidFill>
                <a:latin typeface="Arial"/>
                <a:ea typeface="Arial"/>
              </a:rPr>
              <a:t> − 80</a:t>
            </a:r>
            <a:r>
              <a:rPr lang="zh-CN" sz="1425">
                <a:solidFill>
                  <a:srgbClr val="061F32"/>
                </a:solidFill>
                <a:latin typeface="Arial"/>
                <a:ea typeface="Arial"/>
              </a:rPr>
              <a:t>（快照</a:t>
            </a:r>
            <a:r>
              <a:rPr lang="en-US" sz="1425">
                <a:solidFill>
                  <a:srgbClr val="061F32"/>
                </a:solidFill>
                <a:latin typeface="Arial"/>
                <a:ea typeface="Arial"/>
              </a:rPr>
              <a:t> 5722</a:t>
            </a:r>
            <a:r>
              <a:rPr lang="zh-CN" sz="1425">
                <a:solidFill>
                  <a:srgbClr val="061F32"/>
                </a:solidFill>
                <a:latin typeface="Arial"/>
                <a:ea typeface="Arial"/>
              </a:rPr>
              <a:t>）</a:t>
            </a:r>
            <a:endParaRPr/>
          </a:p>
        </p:txBody>
      </p:sp>
      <p:sp>
        <p:nvSpPr>
          <p:cNvPr id="16" name=""/>
          <p:cNvSpPr/>
          <p:nvPr/>
        </p:nvSpPr>
        <p:spPr>
          <a:xfrm rot="0" flipH="0" flipV="0">
            <a:off x="7000875" y="2714625"/>
            <a:ext cx="4686300" cy="2457450"/>
          </a:xfrm>
          <a:prstGeom prst="rect">
            <a:avLst/>
          </a:prstGeom>
          <a:solidFill>
            <a:srgbClr val="FFF9F2"/>
          </a:solidFill>
          <a:ln/>
        </p:spPr>
        <p:txBody>
          <a:bodyPr/>
          <a:p>
            <a:pPr/>
            <a:endParaRPr/>
          </a:p>
        </p:txBody>
      </p:sp>
      <p:sp>
        <p:nvSpPr>
          <p:cNvPr id="17" name=""/>
          <p:cNvSpPr/>
          <p:nvPr/>
        </p:nvSpPr>
        <p:spPr>
          <a:xfrm rot="0" flipH="0" flipV="0">
            <a:off x="6972300" y="2714625"/>
            <a:ext cx="4714875" cy="2457450"/>
          </a:xfrm>
          <a:custGeom>
            <a:pathLst>
              <a:path w="495" h="258">
                <a:moveTo>
                  <a:pt x="0" y="0"/>
                </a:moveTo>
                <a:lnTo>
                  <a:pt x="3" y="0"/>
                </a:lnTo>
                <a:lnTo>
                  <a:pt x="3" y="258"/>
                </a:lnTo>
                <a:lnTo>
                  <a:pt x="0" y="258"/>
                </a:lnTo>
                <a:close/>
              </a:path>
            </a:pathLst>
          </a:custGeom>
          <a:solidFill>
            <a:srgbClr val="F47B39"/>
          </a:solidFill>
          <a:ln/>
        </p:spPr>
        <p:txBody>
          <a:bodyPr/>
          <a:p>
            <a:pPr/>
            <a:endParaRPr/>
          </a:p>
        </p:txBody>
      </p:sp>
      <p:sp>
        <p:nvSpPr>
          <p:cNvPr id="18" name="" descr="{&quot;isTemplate&quot;:true,&quot;type&quot;:&quot;text&quot;}"/>
          <p:cNvSpPr txBox="1"/>
          <p:nvPr/>
        </p:nvSpPr>
        <p:spPr>
          <a:xfrm rot="0" flipH="0" flipV="0">
            <a:off x="7172325" y="2847975"/>
            <a:ext cx="4314825" cy="190500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zh-CN" sz="1200">
                <a:solidFill>
                  <a:srgbClr val="808080"/>
                </a:solidFill>
                <a:latin typeface="Arial"/>
                <a:ea typeface="Arial"/>
              </a:rPr>
              <a:t>为什么定</a:t>
            </a:r>
            <a:r>
              <a:rPr lang="en-US" sz="1200">
                <a:solidFill>
                  <a:srgbClr val="808080"/>
                </a:solidFill>
                <a:latin typeface="Arial"/>
                <a:ea typeface="Arial"/>
              </a:rPr>
              <a:t> 50 </a:t>
            </a:r>
            <a:r>
              <a:rPr lang="zh-CN" sz="1200">
                <a:solidFill>
                  <a:srgbClr val="808080"/>
                </a:solidFill>
                <a:latin typeface="Arial"/>
                <a:ea typeface="Arial"/>
              </a:rPr>
              <a:t>元</a:t>
            </a:r>
            <a:r>
              <a:rPr lang="en-US" sz="1200">
                <a:solidFill>
                  <a:srgbClr val="808080"/>
                </a:solidFill>
                <a:latin typeface="Arial"/>
                <a:ea typeface="Arial"/>
              </a:rPr>
              <a:t> · </a:t>
            </a:r>
            <a:r>
              <a:rPr lang="zh-CN" sz="1200">
                <a:solidFill>
                  <a:srgbClr val="808080"/>
                </a:solidFill>
                <a:latin typeface="Arial"/>
                <a:ea typeface="Arial"/>
              </a:rPr>
              <a:t>机制依据</a:t>
            </a:r>
            <a:endParaRPr/>
          </a:p>
        </p:txBody>
      </p:sp>
      <p:sp>
        <p:nvSpPr>
          <p:cNvPr id="19" name="" descr="{&quot;isTemplate&quot;:true,&quot;type&quot;:&quot;text&quot;}"/>
          <p:cNvSpPr txBox="1"/>
          <p:nvPr/>
        </p:nvSpPr>
        <p:spPr>
          <a:xfrm rot="0" flipH="0" flipV="0">
            <a:off x="7172325" y="3076575"/>
            <a:ext cx="4314825" cy="1962150"/>
          </a:xfrm>
          <a:prstGeom prst="rect"/>
        </p:spPr>
        <p:txBody>
          <a:bodyPr wrap="square" lIns="0" tIns="0" rIns="0" bIns="0">
            <a:normAutofit/>
          </a:bodyPr>
          <a:p>
            <a:pPr>
              <a:lnSpc>
                <a:spcPct val="150000"/>
              </a:lnSpc>
            </a:pPr>
            <a:r>
              <a:rPr lang="zh-CN" sz="1425">
                <a:solidFill>
                  <a:srgbClr val="44546A"/>
                </a:solidFill>
                <a:latin typeface="Arial"/>
                <a:ea typeface="Arial"/>
              </a:rPr>
              <a:t>滚动均价是窗口成本中枢，每日重算。这条线的初衷不是</a:t>
            </a:r>
            <a:r>
              <a:rPr lang="en-US" sz="1425">
                <a:solidFill>
                  <a:srgbClr val="44546A"/>
                </a:solidFill>
                <a:latin typeface="Arial"/>
                <a:ea typeface="Arial"/>
              </a:rPr>
              <a:t>"</a:t>
            </a:r>
            <a:r>
              <a:rPr lang="zh-CN" sz="1425">
                <a:solidFill>
                  <a:srgbClr val="44546A"/>
                </a:solidFill>
                <a:latin typeface="Arial"/>
                <a:ea typeface="Arial"/>
              </a:rPr>
              <a:t>天天有机会</a:t>
            </a:r>
            <a:r>
              <a:rPr lang="en-US" sz="1425">
                <a:solidFill>
                  <a:srgbClr val="44546A"/>
                </a:solidFill>
                <a:latin typeface="Arial"/>
                <a:ea typeface="Arial"/>
              </a:rPr>
              <a:t>"</a:t>
            </a:r>
            <a:r>
              <a:rPr lang="zh-CN" sz="1425">
                <a:solidFill>
                  <a:srgbClr val="44546A"/>
                </a:solidFill>
                <a:latin typeface="Arial"/>
                <a:ea typeface="Arial"/>
              </a:rPr>
              <a:t>，而是</a:t>
            </a:r>
            <a:r>
              <a:rPr lang="zh-CN" sz="1425" b="1">
                <a:solidFill>
                  <a:srgbClr val="061F32"/>
                </a:solidFill>
                <a:latin typeface="Arial"/>
                <a:ea typeface="Arial"/>
              </a:rPr>
              <a:t>只在显著低于成本中枢时出手</a:t>
            </a:r>
            <a:r>
              <a:rPr lang="zh-CN" sz="1425">
                <a:solidFill>
                  <a:srgbClr val="44546A"/>
                </a:solidFill>
                <a:latin typeface="Arial"/>
                <a:ea typeface="Arial"/>
              </a:rPr>
              <a:t>：跌破</a:t>
            </a:r>
            <a:r>
              <a:rPr lang="en-US" sz="1425">
                <a:solidFill>
                  <a:srgbClr val="44546A"/>
                </a:solidFill>
                <a:latin typeface="Arial"/>
                <a:ea typeface="Arial"/>
              </a:rPr>
              <a:t> 50 </a:t>
            </a:r>
            <a:r>
              <a:rPr lang="zh-CN" sz="1425">
                <a:solidFill>
                  <a:srgbClr val="44546A"/>
                </a:solidFill>
                <a:latin typeface="Arial"/>
                <a:ea typeface="Arial"/>
              </a:rPr>
              <a:t>元进入偏低区、跌破</a:t>
            </a:r>
            <a:r>
              <a:rPr lang="en-US" sz="1425">
                <a:solidFill>
                  <a:srgbClr val="44546A"/>
                </a:solidFill>
                <a:latin typeface="Arial"/>
                <a:ea typeface="Arial"/>
              </a:rPr>
              <a:t> 80 </a:t>
            </a:r>
            <a:r>
              <a:rPr lang="zh-CN" sz="1425">
                <a:solidFill>
                  <a:srgbClr val="44546A"/>
                </a:solidFill>
                <a:latin typeface="Arial"/>
                <a:ea typeface="Arial"/>
              </a:rPr>
              <a:t>元显著偏低（≈半个日波动单位）。被筛掉的浅回调日，事后看追进去并不便宜；深于</a:t>
            </a:r>
            <a:r>
              <a:rPr lang="en-US" sz="1425">
                <a:solidFill>
                  <a:srgbClr val="44546A"/>
                </a:solidFill>
                <a:latin typeface="Arial"/>
                <a:ea typeface="Arial"/>
              </a:rPr>
              <a:t> 50 </a:t>
            </a:r>
            <a:r>
              <a:rPr lang="zh-CN" sz="1425">
                <a:solidFill>
                  <a:srgbClr val="44546A"/>
                </a:solidFill>
                <a:latin typeface="Arial"/>
                <a:ea typeface="Arial"/>
              </a:rPr>
              <a:t>元的偏离一旦出现，就是值得把握的窗口。</a:t>
            </a:r>
            <a:endParaRPr/>
          </a:p>
        </p:txBody>
      </p:sp>
      <p:sp>
        <p:nvSpPr>
          <p:cNvPr id="20" name=""/>
          <p:cNvSpPr/>
          <p:nvPr/>
        </p:nvSpPr>
        <p:spPr>
          <a:xfrm rot="0" flipH="0" flipV="0">
            <a:off x="6972300" y="5305425"/>
            <a:ext cx="4686300" cy="1476375"/>
          </a:xfrm>
          <a:prstGeom prst="rect">
            <a:avLst/>
          </a:prstGeom>
          <a:solidFill>
            <a:srgbClr val="F5F7FA"/>
          </a:solidFill>
          <a:ln/>
        </p:spPr>
        <p:txBody>
          <a:bodyPr/>
          <a:p>
            <a:pPr/>
            <a:endParaRPr/>
          </a:p>
        </p:txBody>
      </p:sp>
      <p:sp>
        <p:nvSpPr>
          <p:cNvPr id="21" name="" descr="{&quot;isTemplate&quot;:true,&quot;type&quot;:&quot;text&quot;}"/>
          <p:cNvSpPr txBox="1"/>
          <p:nvPr/>
        </p:nvSpPr>
        <p:spPr>
          <a:xfrm rot="0" flipH="0" flipV="0">
            <a:off x="7143750" y="5438775"/>
            <a:ext cx="4343400" cy="190500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zh-CN" sz="1200">
                <a:solidFill>
                  <a:srgbClr val="808080"/>
                </a:solidFill>
                <a:latin typeface="Arial"/>
                <a:ea typeface="Arial"/>
              </a:rPr>
              <a:t>系统落地</a:t>
            </a:r>
            <a:endParaRPr/>
          </a:p>
        </p:txBody>
      </p:sp>
      <p:sp>
        <p:nvSpPr>
          <p:cNvPr id="22" name="" descr="{&quot;isTemplate&quot;:true,&quot;type&quot;:&quot;text&quot;}"/>
          <p:cNvSpPr txBox="1"/>
          <p:nvPr/>
        </p:nvSpPr>
        <p:spPr>
          <a:xfrm rot="0" flipH="0" flipV="0">
            <a:off x="7143750" y="5667375"/>
            <a:ext cx="4343400" cy="981075"/>
          </a:xfrm>
          <a:prstGeom prst="rect"/>
        </p:spPr>
        <p:txBody>
          <a:bodyPr wrap="square" lIns="0" tIns="0" rIns="0" bIns="0">
            <a:normAutofit/>
          </a:bodyPr>
          <a:p>
            <a:pPr>
              <a:lnSpc>
                <a:spcPct val="150000"/>
              </a:lnSpc>
            </a:pPr>
            <a:r>
              <a:rPr lang="zh-CN" sz="1425">
                <a:solidFill>
                  <a:srgbClr val="44546A"/>
                </a:solidFill>
                <a:latin typeface="Arial"/>
                <a:ea typeface="Arial"/>
              </a:rPr>
              <a:t>双档逻辑内嵌行言恒工作台，结算价跌破当日档位自动弹出提示横幅；</a:t>
            </a:r>
            <a:r>
              <a:rPr lang="en-US" sz="1425">
                <a:solidFill>
                  <a:srgbClr val="44546A"/>
                </a:solidFill>
                <a:latin typeface="Arial"/>
                <a:ea typeface="Arial"/>
              </a:rPr>
              <a:t>EG </a:t>
            </a:r>
            <a:r>
              <a:rPr lang="zh-CN" sz="1425">
                <a:solidFill>
                  <a:srgbClr val="44546A"/>
                </a:solidFill>
                <a:latin typeface="Arial"/>
                <a:ea typeface="Arial"/>
              </a:rPr>
              <a:t>同口径：首档</a:t>
            </a:r>
            <a:r>
              <a:rPr lang="en-US" sz="1425">
                <a:solidFill>
                  <a:srgbClr val="44546A"/>
                </a:solidFill>
                <a:latin typeface="Arial"/>
                <a:ea typeface="Arial"/>
              </a:rPr>
              <a:t> 4904</a:t>
            </a:r>
            <a:r>
              <a:rPr lang="zh-CN" sz="1425">
                <a:solidFill>
                  <a:srgbClr val="44546A"/>
                </a:solidFill>
                <a:latin typeface="Arial"/>
                <a:ea typeface="Arial"/>
              </a:rPr>
              <a:t>、强烈建议线</a:t>
            </a:r>
            <a:r>
              <a:rPr lang="en-US" sz="1425">
                <a:solidFill>
                  <a:srgbClr val="44546A"/>
                </a:solidFill>
                <a:latin typeface="Arial"/>
                <a:ea typeface="Arial"/>
              </a:rPr>
              <a:t> 4874</a:t>
            </a:r>
            <a:r>
              <a:rPr lang="zh-CN" sz="1425">
                <a:solidFill>
                  <a:srgbClr val="44546A"/>
                </a:solidFill>
                <a:latin typeface="Arial"/>
                <a:ea typeface="Arial"/>
              </a:rPr>
              <a:t>。</a:t>
            </a:r>
            <a:endParaRPr/>
          </a:p>
        </p:txBody>
      </p:sp>
      <p:sp>
        <p:nvSpPr>
          <p:cNvPr id="23" name="" descr="{&quot;isTemplate&quot;:true,&quot;type&quot;:&quot;text&quot;}"/>
          <p:cNvSpPr txBox="1"/>
          <p:nvPr/>
        </p:nvSpPr>
        <p:spPr>
          <a:xfrm rot="0" flipH="0" flipV="0">
            <a:off x="533400" y="6534150"/>
            <a:ext cx="4714875" cy="161925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zh-CN" sz="1050">
                <a:solidFill>
                  <a:srgbClr val="808080"/>
                </a:solidFill>
                <a:latin typeface="Arial"/>
                <a:ea typeface="Arial"/>
              </a:rPr>
              <a:t>数据来源：行言恒工作台（阈值机制）·</a:t>
            </a:r>
            <a:r>
              <a:rPr lang="en-US" sz="1050">
                <a:solidFill>
                  <a:srgbClr val="808080"/>
                </a:solidFill>
                <a:latin typeface="Arial"/>
                <a:ea typeface="Arial"/>
              </a:rPr>
              <a:t> </a:t>
            </a:r>
            <a:r>
              <a:rPr lang="zh-CN" sz="1050">
                <a:solidFill>
                  <a:srgbClr val="808080"/>
                </a:solidFill>
                <a:latin typeface="Arial"/>
                <a:ea typeface="Arial"/>
              </a:rPr>
              <a:t>量化预测模型（压力位</a:t>
            </a:r>
            <a:r>
              <a:rPr lang="en-US" sz="1050">
                <a:solidFill>
                  <a:srgbClr val="808080"/>
                </a:solidFill>
                <a:latin typeface="Arial"/>
                <a:ea typeface="Arial"/>
              </a:rPr>
              <a:t> / GARCH </a:t>
            </a:r>
            <a:r>
              <a:rPr lang="zh-CN" sz="1050">
                <a:solidFill>
                  <a:srgbClr val="808080"/>
                </a:solidFill>
                <a:latin typeface="Arial"/>
                <a:ea typeface="Arial"/>
              </a:rPr>
              <a:t>区间）</a:t>
            </a:r>
            <a:endParaRPr/>
          </a:p>
        </p:txBody>
      </p:sp>
      <p:sp>
        <p:nvSpPr>
          <p:cNvPr id="24" name="" descr="{&quot;isTemplate&quot;:true,&quot;type&quot;:&quot;text&quot;}"/>
          <p:cNvSpPr txBox="1"/>
          <p:nvPr/>
        </p:nvSpPr>
        <p:spPr>
          <a:xfrm rot="0" flipH="0" flipV="0">
            <a:off x="11506200" y="6534150"/>
            <a:ext cx="152400" cy="161925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en-US" sz="1050">
                <a:solidFill>
                  <a:srgbClr val="808080"/>
                </a:solidFill>
                <a:latin typeface="Arial"/>
                <a:ea typeface="Arial"/>
              </a:rPr>
              <a:t>10</a:t>
            </a:r>
            <a:endParaRPr/>
          </a:p>
        </p:txBody>
      </p:sp>
      <p:sp>
        <p:nvSpPr>
          <p:cNvPr id="25" name="" descr="{&quot;isTemplate&quot;:true,&quot;type&quot;:&quot;text&quot;}"/>
          <p:cNvSpPr txBox="1"/>
          <p:nvPr/>
        </p:nvSpPr>
        <p:spPr>
          <a:xfrm rot="0" flipH="0" flipV="0">
            <a:off x="533400" y="1752600"/>
            <a:ext cx="876300" cy="257175"/>
          </a:xfrm>
          <a:prstGeom prst="rect"/>
        </p:spPr>
        <p:txBody>
          <a:bodyPr wrap="none" lIns="0" tIns="0" rIns="0" bIns="0"/>
          <a:p>
            <a:pPr algn="r">
              <a:lnSpc>
                <a:spcPct val="100000"/>
              </a:lnSpc>
            </a:pPr>
            <a:r>
              <a:rPr lang="en-US" sz="1650" b="1">
                <a:solidFill>
                  <a:srgbClr val="808080"/>
                </a:solidFill>
                <a:latin typeface="Arial"/>
                <a:ea typeface="Arial"/>
              </a:rPr>
              <a:t>6102</a:t>
            </a:r>
            <a:endParaRPr/>
          </a:p>
        </p:txBody>
      </p:sp>
      <p:sp>
        <p:nvSpPr>
          <p:cNvPr id="26" name=""/>
          <p:cNvSpPr/>
          <p:nvPr/>
        </p:nvSpPr>
        <p:spPr>
          <a:xfrm rot="0" flipH="0" flipV="0">
            <a:off x="1524000" y="1876425"/>
            <a:ext cx="2800350" cy="19050"/>
          </a:xfrm>
          <a:prstGeom prst="rect">
            <a:avLst/>
          </a:prstGeom>
          <a:solidFill>
            <a:srgbClr val="99BDED"/>
          </a:solidFill>
          <a:ln/>
        </p:spPr>
        <p:txBody>
          <a:bodyPr/>
          <a:p>
            <a:pPr/>
            <a:endParaRPr/>
          </a:p>
        </p:txBody>
      </p:sp>
      <p:sp>
        <p:nvSpPr>
          <p:cNvPr id="27" name="" descr="{&quot;isTemplate&quot;:true,&quot;type&quot;:&quot;text&quot;}"/>
          <p:cNvSpPr txBox="1"/>
          <p:nvPr/>
        </p:nvSpPr>
        <p:spPr>
          <a:xfrm rot="0" flipH="0" flipV="0">
            <a:off x="4438650" y="1790700"/>
            <a:ext cx="2190750" cy="190500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zh-CN" sz="1200">
                <a:solidFill>
                  <a:srgbClr val="44546A"/>
                </a:solidFill>
                <a:latin typeface="Arial"/>
                <a:ea typeface="Arial"/>
              </a:rPr>
              <a:t>压力</a:t>
            </a:r>
            <a:r>
              <a:rPr lang="en-US" sz="1200">
                <a:solidFill>
                  <a:srgbClr val="44546A"/>
                </a:solidFill>
                <a:latin typeface="Arial"/>
                <a:ea typeface="Arial"/>
              </a:rPr>
              <a:t> 2</a:t>
            </a:r>
            <a:r>
              <a:rPr lang="zh-CN" sz="1200">
                <a:solidFill>
                  <a:srgbClr val="44546A"/>
                </a:solidFill>
                <a:latin typeface="Arial"/>
                <a:ea typeface="Arial"/>
              </a:rPr>
              <a:t>（模型）</a:t>
            </a:r>
            <a:endParaRPr/>
          </a:p>
        </p:txBody>
      </p:sp>
      <p:sp>
        <p:nvSpPr>
          <p:cNvPr id="28" name="" descr="{&quot;isTemplate&quot;:true,&quot;type&quot;:&quot;text&quot;}"/>
          <p:cNvSpPr txBox="1"/>
          <p:nvPr/>
        </p:nvSpPr>
        <p:spPr>
          <a:xfrm rot="0" flipH="0" flipV="0">
            <a:off x="533400" y="2362200"/>
            <a:ext cx="876300" cy="257175"/>
          </a:xfrm>
          <a:prstGeom prst="rect"/>
        </p:spPr>
        <p:txBody>
          <a:bodyPr wrap="none" lIns="0" tIns="0" rIns="0" bIns="0"/>
          <a:p>
            <a:pPr algn="r">
              <a:lnSpc>
                <a:spcPct val="100000"/>
              </a:lnSpc>
            </a:pPr>
            <a:r>
              <a:rPr lang="en-US" sz="1650" b="1">
                <a:solidFill>
                  <a:srgbClr val="F47B39"/>
                </a:solidFill>
                <a:latin typeface="Arial"/>
                <a:ea typeface="Arial"/>
              </a:rPr>
              <a:t>6042</a:t>
            </a:r>
            <a:endParaRPr/>
          </a:p>
        </p:txBody>
      </p:sp>
      <p:sp>
        <p:nvSpPr>
          <p:cNvPr id="29" name=""/>
          <p:cNvSpPr/>
          <p:nvPr/>
        </p:nvSpPr>
        <p:spPr>
          <a:xfrm rot="0" flipH="0" flipV="0">
            <a:off x="1524000" y="2476500"/>
            <a:ext cx="2800350" cy="28575"/>
          </a:xfrm>
          <a:prstGeom prst="rect">
            <a:avLst/>
          </a:prstGeom>
          <a:solidFill>
            <a:srgbClr val="F47B39"/>
          </a:solidFill>
          <a:ln/>
        </p:spPr>
        <p:txBody>
          <a:bodyPr/>
          <a:p>
            <a:pPr/>
            <a:endParaRPr/>
          </a:p>
        </p:txBody>
      </p:sp>
      <p:sp>
        <p:nvSpPr>
          <p:cNvPr id="30" name="" descr="{&quot;isTemplate&quot;:true,&quot;type&quot;:&quot;text&quot;}"/>
          <p:cNvSpPr txBox="1"/>
          <p:nvPr/>
        </p:nvSpPr>
        <p:spPr>
          <a:xfrm rot="0" flipH="0" flipV="0">
            <a:off x="4438650" y="2400300"/>
            <a:ext cx="2190750" cy="190500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zh-CN" sz="1200" b="1">
                <a:solidFill>
                  <a:srgbClr val="F47B39"/>
                </a:solidFill>
                <a:latin typeface="Arial"/>
                <a:ea typeface="Arial"/>
              </a:rPr>
              <a:t>压力</a:t>
            </a:r>
            <a:r>
              <a:rPr lang="en-US" sz="1200" b="1">
                <a:solidFill>
                  <a:srgbClr val="F47B39"/>
                </a:solidFill>
                <a:latin typeface="Arial"/>
                <a:ea typeface="Arial"/>
              </a:rPr>
              <a:t> 1 · </a:t>
            </a:r>
            <a:r>
              <a:rPr lang="zh-CN" sz="1200" b="1">
                <a:solidFill>
                  <a:srgbClr val="F47B39"/>
                </a:solidFill>
                <a:latin typeface="Arial"/>
                <a:ea typeface="Arial"/>
              </a:rPr>
              <a:t>踏空警戒线</a:t>
            </a:r>
            <a:endParaRPr/>
          </a:p>
        </p:txBody>
      </p:sp>
      <p:sp>
        <p:nvSpPr>
          <p:cNvPr id="31" name="" descr="{&quot;isTemplate&quot;:true,&quot;type&quot;:&quot;text&quot;}"/>
          <p:cNvSpPr txBox="1"/>
          <p:nvPr/>
        </p:nvSpPr>
        <p:spPr>
          <a:xfrm rot="0" flipH="0" flipV="0">
            <a:off x="533400" y="2733675"/>
            <a:ext cx="876300" cy="276225"/>
          </a:xfrm>
          <a:prstGeom prst="rect"/>
        </p:spPr>
        <p:txBody>
          <a:bodyPr wrap="none" lIns="0" tIns="0" rIns="0" bIns="0"/>
          <a:p>
            <a:pPr algn="r">
              <a:lnSpc>
                <a:spcPct val="100000"/>
              </a:lnSpc>
            </a:pPr>
            <a:r>
              <a:rPr lang="en-US" sz="1800" b="1">
                <a:solidFill>
                  <a:srgbClr val="5A0E13"/>
                </a:solidFill>
                <a:latin typeface="Arial"/>
                <a:ea typeface="Arial"/>
              </a:rPr>
              <a:t>6006</a:t>
            </a:r>
            <a:endParaRPr/>
          </a:p>
        </p:txBody>
      </p:sp>
      <p:sp>
        <p:nvSpPr>
          <p:cNvPr id="32" name=""/>
          <p:cNvSpPr/>
          <p:nvPr/>
        </p:nvSpPr>
        <p:spPr>
          <a:xfrm rot="0" flipH="0" flipV="0">
            <a:off x="1524000" y="2857500"/>
            <a:ext cx="2800350" cy="38100"/>
          </a:xfrm>
          <a:prstGeom prst="rect">
            <a:avLst/>
          </a:prstGeom>
          <a:solidFill>
            <a:srgbClr val="5A0E13"/>
          </a:solidFill>
          <a:ln/>
        </p:spPr>
        <p:txBody>
          <a:bodyPr/>
          <a:p>
            <a:pPr/>
            <a:endParaRPr/>
          </a:p>
        </p:txBody>
      </p:sp>
      <p:sp>
        <p:nvSpPr>
          <p:cNvPr id="33" name="" descr="{&quot;isTemplate&quot;:true,&quot;type&quot;:&quot;text&quot;}"/>
          <p:cNvSpPr txBox="1"/>
          <p:nvPr/>
        </p:nvSpPr>
        <p:spPr>
          <a:xfrm rot="0" flipH="0" flipV="0">
            <a:off x="4438650" y="2781300"/>
            <a:ext cx="2190750" cy="190500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zh-CN" sz="1200" b="1">
                <a:solidFill>
                  <a:srgbClr val="5A0E13"/>
                </a:solidFill>
                <a:latin typeface="Arial"/>
                <a:ea typeface="Arial"/>
              </a:rPr>
              <a:t>当前结算价（</a:t>
            </a:r>
            <a:r>
              <a:rPr lang="en-US" sz="1200" b="1">
                <a:solidFill>
                  <a:srgbClr val="5A0E13"/>
                </a:solidFill>
                <a:latin typeface="Arial"/>
                <a:ea typeface="Arial"/>
              </a:rPr>
              <a:t>8/21</a:t>
            </a:r>
            <a:r>
              <a:rPr lang="zh-CN" sz="1200" b="1">
                <a:solidFill>
                  <a:srgbClr val="5A0E13"/>
                </a:solidFill>
                <a:latin typeface="Arial"/>
                <a:ea typeface="Arial"/>
              </a:rPr>
              <a:t>）</a:t>
            </a:r>
            <a:endParaRPr/>
          </a:p>
        </p:txBody>
      </p:sp>
      <p:sp>
        <p:nvSpPr>
          <p:cNvPr id="34" name="" descr="{&quot;isTemplate&quot;:true,&quot;type&quot;:&quot;text&quot;}"/>
          <p:cNvSpPr txBox="1"/>
          <p:nvPr/>
        </p:nvSpPr>
        <p:spPr>
          <a:xfrm rot="0" flipH="0" flipV="0">
            <a:off x="533400" y="4362450"/>
            <a:ext cx="876300" cy="257175"/>
          </a:xfrm>
          <a:prstGeom prst="rect"/>
        </p:spPr>
        <p:txBody>
          <a:bodyPr wrap="none" lIns="0" tIns="0" rIns="0" bIns="0"/>
          <a:p>
            <a:pPr algn="r">
              <a:lnSpc>
                <a:spcPct val="100000"/>
              </a:lnSpc>
            </a:pPr>
            <a:r>
              <a:rPr lang="en-US" sz="1650" b="1">
                <a:solidFill>
                  <a:srgbClr val="808080"/>
                </a:solidFill>
                <a:latin typeface="Arial"/>
                <a:ea typeface="Arial"/>
              </a:rPr>
              <a:t>5846</a:t>
            </a:r>
            <a:endParaRPr/>
          </a:p>
        </p:txBody>
      </p:sp>
      <p:sp>
        <p:nvSpPr>
          <p:cNvPr id="35" name=""/>
          <p:cNvSpPr/>
          <p:nvPr/>
        </p:nvSpPr>
        <p:spPr>
          <a:xfrm rot="0" flipH="0" flipV="0">
            <a:off x="1524000" y="4486275"/>
            <a:ext cx="2800350" cy="19050"/>
          </a:xfrm>
          <a:prstGeom prst="rect">
            <a:avLst/>
          </a:prstGeom>
          <a:solidFill>
            <a:srgbClr val="99BDED"/>
          </a:solidFill>
          <a:ln/>
        </p:spPr>
        <p:txBody>
          <a:bodyPr/>
          <a:p>
            <a:pPr/>
            <a:endParaRPr/>
          </a:p>
        </p:txBody>
      </p:sp>
      <p:sp>
        <p:nvSpPr>
          <p:cNvPr id="36" name="" descr="{&quot;isTemplate&quot;:true,&quot;type&quot;:&quot;text&quot;}"/>
          <p:cNvSpPr txBox="1"/>
          <p:nvPr/>
        </p:nvSpPr>
        <p:spPr>
          <a:xfrm rot="0" flipH="0" flipV="0">
            <a:off x="4438650" y="4400550"/>
            <a:ext cx="2190750" cy="190500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en-US" sz="1200">
                <a:solidFill>
                  <a:srgbClr val="44546A"/>
                </a:solidFill>
                <a:latin typeface="Arial"/>
                <a:ea typeface="Arial"/>
              </a:rPr>
              <a:t>GARCH </a:t>
            </a:r>
            <a:r>
              <a:rPr lang="zh-CN" sz="1200">
                <a:solidFill>
                  <a:srgbClr val="44546A"/>
                </a:solidFill>
                <a:latin typeface="Arial"/>
                <a:ea typeface="Arial"/>
              </a:rPr>
              <a:t>区间下沿</a:t>
            </a:r>
            <a:r>
              <a:rPr lang="en-US" sz="1200">
                <a:solidFill>
                  <a:srgbClr val="44546A"/>
                </a:solidFill>
                <a:latin typeface="Arial"/>
                <a:ea typeface="Arial"/>
              </a:rPr>
              <a:t> · </a:t>
            </a:r>
            <a:r>
              <a:rPr lang="zh-CN" sz="1200">
                <a:solidFill>
                  <a:srgbClr val="44546A"/>
                </a:solidFill>
                <a:latin typeface="Arial"/>
                <a:ea typeface="Arial"/>
              </a:rPr>
              <a:t>观察线</a:t>
            </a:r>
            <a:endParaRPr/>
          </a:p>
        </p:txBody>
      </p:sp>
      <p:sp>
        <p:nvSpPr>
          <p:cNvPr id="37" name="" descr="{&quot;isTemplate&quot;:true,&quot;type&quot;:&quot;text&quot;}"/>
          <p:cNvSpPr txBox="1"/>
          <p:nvPr/>
        </p:nvSpPr>
        <p:spPr>
          <a:xfrm rot="0" flipH="0" flipV="0">
            <a:off x="533400" y="4810125"/>
            <a:ext cx="876300" cy="257175"/>
          </a:xfrm>
          <a:prstGeom prst="rect"/>
        </p:spPr>
        <p:txBody>
          <a:bodyPr wrap="none" lIns="0" tIns="0" rIns="0" bIns="0"/>
          <a:p>
            <a:pPr algn="r">
              <a:lnSpc>
                <a:spcPct val="100000"/>
              </a:lnSpc>
            </a:pPr>
            <a:r>
              <a:rPr lang="en-US" sz="1650" b="1">
                <a:solidFill>
                  <a:srgbClr val="061F32"/>
                </a:solidFill>
                <a:latin typeface="Arial"/>
                <a:ea typeface="Arial"/>
              </a:rPr>
              <a:t>5802</a:t>
            </a:r>
            <a:endParaRPr/>
          </a:p>
        </p:txBody>
      </p:sp>
      <p:sp>
        <p:nvSpPr>
          <p:cNvPr id="38" name=""/>
          <p:cNvSpPr/>
          <p:nvPr/>
        </p:nvSpPr>
        <p:spPr>
          <a:xfrm rot="0" flipH="0" flipV="0">
            <a:off x="1524000" y="4924425"/>
            <a:ext cx="2800350" cy="28575"/>
          </a:xfrm>
          <a:prstGeom prst="rect">
            <a:avLst/>
          </a:prstGeom>
          <a:solidFill>
            <a:srgbClr val="061F32"/>
          </a:solidFill>
          <a:ln/>
        </p:spPr>
        <p:txBody>
          <a:bodyPr/>
          <a:p>
            <a:pPr/>
            <a:endParaRPr/>
          </a:p>
        </p:txBody>
      </p:sp>
      <p:sp>
        <p:nvSpPr>
          <p:cNvPr id="39" name="" descr="{&quot;isTemplate&quot;:true,&quot;type&quot;:&quot;text&quot;}"/>
          <p:cNvSpPr txBox="1"/>
          <p:nvPr/>
        </p:nvSpPr>
        <p:spPr>
          <a:xfrm rot="0" flipH="0" flipV="0">
            <a:off x="4438650" y="4848225"/>
            <a:ext cx="2190750" cy="190500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zh-CN" sz="1200" b="1">
                <a:solidFill>
                  <a:srgbClr val="061F32"/>
                </a:solidFill>
                <a:latin typeface="Arial"/>
                <a:ea typeface="Arial"/>
              </a:rPr>
              <a:t>窗口均价（成本中枢）</a:t>
            </a:r>
            <a:endParaRPr/>
          </a:p>
        </p:txBody>
      </p:sp>
      <p:sp>
        <p:nvSpPr>
          <p:cNvPr id="40" name="" descr="{&quot;isTemplate&quot;:true,&quot;type&quot;:&quot;text&quot;}"/>
          <p:cNvSpPr txBox="1"/>
          <p:nvPr/>
        </p:nvSpPr>
        <p:spPr>
          <a:xfrm rot="0" flipH="0" flipV="0">
            <a:off x="533400" y="5362575"/>
            <a:ext cx="876300" cy="276225"/>
          </a:xfrm>
          <a:prstGeom prst="rect"/>
        </p:spPr>
        <p:txBody>
          <a:bodyPr wrap="none" lIns="0" tIns="0" rIns="0" bIns="0"/>
          <a:p>
            <a:pPr algn="r">
              <a:lnSpc>
                <a:spcPct val="100000"/>
              </a:lnSpc>
            </a:pPr>
            <a:r>
              <a:rPr lang="en-US" sz="1800" b="1">
                <a:solidFill>
                  <a:srgbClr val="08A6F6"/>
                </a:solidFill>
                <a:latin typeface="Arial"/>
                <a:ea typeface="Arial"/>
              </a:rPr>
              <a:t>5752</a:t>
            </a:r>
            <a:endParaRPr/>
          </a:p>
        </p:txBody>
      </p:sp>
      <p:sp>
        <p:nvSpPr>
          <p:cNvPr id="41" name=""/>
          <p:cNvSpPr/>
          <p:nvPr/>
        </p:nvSpPr>
        <p:spPr>
          <a:xfrm rot="0" flipH="0" flipV="0">
            <a:off x="1524000" y="5486400"/>
            <a:ext cx="2800350" cy="38100"/>
          </a:xfrm>
          <a:prstGeom prst="rect">
            <a:avLst/>
          </a:prstGeom>
          <a:solidFill>
            <a:srgbClr val="08A6F6"/>
          </a:solidFill>
          <a:ln/>
        </p:spPr>
        <p:txBody>
          <a:bodyPr/>
          <a:p>
            <a:pPr/>
            <a:endParaRPr/>
          </a:p>
        </p:txBody>
      </p:sp>
      <p:sp>
        <p:nvSpPr>
          <p:cNvPr id="42" name="" descr="{&quot;isTemplate&quot;:true,&quot;type&quot;:&quot;text&quot;}"/>
          <p:cNvSpPr txBox="1"/>
          <p:nvPr/>
        </p:nvSpPr>
        <p:spPr>
          <a:xfrm rot="0" flipH="0" flipV="0">
            <a:off x="4438650" y="5314950"/>
            <a:ext cx="2190750" cy="371475"/>
          </a:xfrm>
          <a:prstGeom prst="rect"/>
        </p:spPr>
        <p:txBody>
          <a:bodyPr wrap="square" lIns="0" tIns="0" rIns="0" bIns="0">
            <a:normAutofit/>
          </a:bodyPr>
          <a:p>
            <a:pPr>
              <a:lnSpc>
                <a:spcPct val="100000"/>
              </a:lnSpc>
            </a:pPr>
            <a:r>
              <a:rPr lang="zh-CN" sz="1200" b="1">
                <a:solidFill>
                  <a:srgbClr val="08A6F6"/>
                </a:solidFill>
                <a:latin typeface="Arial"/>
                <a:ea typeface="Arial"/>
              </a:rPr>
              <a:t>首档触发线·滚动（快照）·</a:t>
            </a:r>
            <a:r>
              <a:rPr lang="en-US" sz="1200" b="1">
                <a:solidFill>
                  <a:srgbClr val="08A6F6"/>
                </a:solidFill>
                <a:latin typeface="Arial"/>
                <a:ea typeface="Arial"/>
              </a:rPr>
              <a:t> </a:t>
            </a:r>
            <a:r>
              <a:rPr lang="zh-CN" sz="1200" b="1">
                <a:solidFill>
                  <a:srgbClr val="08A6F6"/>
                </a:solidFill>
                <a:latin typeface="Arial"/>
                <a:ea typeface="Arial"/>
              </a:rPr>
              <a:t>启动分批均摊</a:t>
            </a:r>
            <a:endParaRPr/>
          </a:p>
        </p:txBody>
      </p:sp>
      <p:sp>
        <p:nvSpPr>
          <p:cNvPr id="43" name="" descr="{&quot;isTemplate&quot;:true,&quot;type&quot;:&quot;text&quot;}"/>
          <p:cNvSpPr txBox="1"/>
          <p:nvPr/>
        </p:nvSpPr>
        <p:spPr>
          <a:xfrm rot="0" flipH="0" flipV="0">
            <a:off x="533400" y="5905500"/>
            <a:ext cx="876300" cy="276225"/>
          </a:xfrm>
          <a:prstGeom prst="rect"/>
        </p:spPr>
        <p:txBody>
          <a:bodyPr wrap="none" lIns="0" tIns="0" rIns="0" bIns="0"/>
          <a:p>
            <a:pPr algn="r">
              <a:lnSpc>
                <a:spcPct val="100000"/>
              </a:lnSpc>
            </a:pPr>
            <a:r>
              <a:rPr lang="en-US" sz="1800" b="1">
                <a:solidFill>
                  <a:srgbClr val="001965"/>
                </a:solidFill>
                <a:latin typeface="Arial"/>
                <a:ea typeface="Arial"/>
              </a:rPr>
              <a:t>5722</a:t>
            </a:r>
            <a:endParaRPr/>
          </a:p>
        </p:txBody>
      </p:sp>
      <p:sp>
        <p:nvSpPr>
          <p:cNvPr id="44" name=""/>
          <p:cNvSpPr/>
          <p:nvPr/>
        </p:nvSpPr>
        <p:spPr>
          <a:xfrm rot="0" flipH="0" flipV="0">
            <a:off x="1524000" y="6029325"/>
            <a:ext cx="2800350" cy="38100"/>
          </a:xfrm>
          <a:prstGeom prst="rect">
            <a:avLst/>
          </a:prstGeom>
          <a:solidFill>
            <a:srgbClr val="001965"/>
          </a:solidFill>
          <a:ln/>
        </p:spPr>
        <p:txBody>
          <a:bodyPr/>
          <a:p>
            <a:pPr/>
            <a:endParaRPr/>
          </a:p>
        </p:txBody>
      </p:sp>
      <p:sp>
        <p:nvSpPr>
          <p:cNvPr id="45" name="" descr="{&quot;isTemplate&quot;:true,&quot;type&quot;:&quot;text&quot;}"/>
          <p:cNvSpPr txBox="1"/>
          <p:nvPr/>
        </p:nvSpPr>
        <p:spPr>
          <a:xfrm rot="0" flipH="0" flipV="0">
            <a:off x="4438650" y="5857875"/>
            <a:ext cx="2190750" cy="371475"/>
          </a:xfrm>
          <a:prstGeom prst="rect"/>
        </p:spPr>
        <p:txBody>
          <a:bodyPr wrap="square" lIns="0" tIns="0" rIns="0" bIns="0">
            <a:normAutofit/>
          </a:bodyPr>
          <a:p>
            <a:pPr>
              <a:lnSpc>
                <a:spcPct val="100000"/>
              </a:lnSpc>
            </a:pPr>
            <a:r>
              <a:rPr lang="zh-CN" sz="1200" b="1">
                <a:solidFill>
                  <a:srgbClr val="001965"/>
                </a:solidFill>
                <a:latin typeface="Arial"/>
                <a:ea typeface="Arial"/>
              </a:rPr>
              <a:t>强烈建议线·滚动（快照）·</a:t>
            </a:r>
            <a:r>
              <a:rPr lang="en-US" sz="1200" b="1">
                <a:solidFill>
                  <a:srgbClr val="001965"/>
                </a:solidFill>
                <a:latin typeface="Arial"/>
                <a:ea typeface="Arial"/>
              </a:rPr>
              <a:t> </a:t>
            </a:r>
            <a:r>
              <a:rPr lang="zh-CN" sz="1200" b="1">
                <a:solidFill>
                  <a:srgbClr val="001965"/>
                </a:solidFill>
                <a:latin typeface="Arial"/>
                <a:ea typeface="Arial"/>
              </a:rPr>
              <a:t>尽快完成点价</a:t>
            </a:r>
            <a:endParaRPr/>
          </a:p>
        </p:txBody>
      </p:sp>
      <p:sp>
        <p:nvSpPr>
          <p:cNvPr id="46" name="" descr="{&quot;isTemplate&quot;:true,&quot;type&quot;:&quot;text&quot;}"/>
          <p:cNvSpPr txBox="1"/>
          <p:nvPr/>
        </p:nvSpPr>
        <p:spPr>
          <a:xfrm rot="0" flipH="0" flipV="0">
            <a:off x="533400" y="5743575"/>
            <a:ext cx="4400550" cy="161925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zh-CN" sz="1050">
                <a:solidFill>
                  <a:srgbClr val="808080"/>
                </a:solidFill>
                <a:latin typeface="Arial"/>
                <a:ea typeface="Arial"/>
              </a:rPr>
              <a:t>单位：元</a:t>
            </a:r>
            <a:r>
              <a:rPr lang="en-US" sz="1050">
                <a:solidFill>
                  <a:srgbClr val="808080"/>
                </a:solidFill>
                <a:latin typeface="Arial"/>
                <a:ea typeface="Arial"/>
              </a:rPr>
              <a:t>/</a:t>
            </a:r>
            <a:r>
              <a:rPr lang="zh-CN" sz="1050">
                <a:solidFill>
                  <a:srgbClr val="808080"/>
                </a:solidFill>
                <a:latin typeface="Arial"/>
                <a:ea typeface="Arial"/>
              </a:rPr>
              <a:t>吨</a:t>
            </a:r>
            <a:r>
              <a:rPr lang="en-US" sz="1050">
                <a:solidFill>
                  <a:srgbClr val="808080"/>
                </a:solidFill>
                <a:latin typeface="Arial"/>
                <a:ea typeface="Arial"/>
              </a:rPr>
              <a:t> · TA2609 · </a:t>
            </a:r>
            <a:r>
              <a:rPr lang="zh-CN" sz="1050">
                <a:solidFill>
                  <a:srgbClr val="808080"/>
                </a:solidFill>
                <a:latin typeface="Arial"/>
                <a:ea typeface="Arial"/>
              </a:rPr>
              <a:t>触发线随每日滚动累计均价重算，图示为</a:t>
            </a:r>
            <a:r>
              <a:rPr lang="en-US" sz="1050">
                <a:solidFill>
                  <a:srgbClr val="808080"/>
                </a:solidFill>
                <a:latin typeface="Arial"/>
                <a:ea typeface="Arial"/>
              </a:rPr>
              <a:t> 8/21 </a:t>
            </a:r>
            <a:r>
              <a:rPr lang="zh-CN" sz="1050">
                <a:solidFill>
                  <a:srgbClr val="808080"/>
                </a:solidFill>
                <a:latin typeface="Arial"/>
                <a:ea typeface="Arial"/>
              </a:rPr>
              <a:t>快照</a:t>
            </a:r>
            <a:endParaRPr/>
          </a:p>
        </p:txBody>
      </p:sp>
    </p:spTree>
  </p:cSld>
</p:sld>
</file>

<file path=ppt/slides/slide11.xml><?xml version="1.0" encoding="utf-8"?>
<p:sld xmlns:p="http://schemas.openxmlformats.org/presentationml/2006/main" xmlns:a="http://schemas.openxmlformats.org/drawingml/2006/main">
  <p:cSld>
    <p:spTree>
      <p:nvGrpSpPr>
        <p:cNvPr id="47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"/>
          <p:cNvSpPr/>
          <p:nvPr/>
        </p:nvSpPr>
        <p:spPr>
          <a:xfrm rot="0" flipH="0" flipV="0"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p>
            <a:pPr/>
            <a:endParaRPr/>
          </a:p>
        </p:txBody>
      </p:sp>
      <p:sp>
        <p:nvSpPr>
          <p:cNvPr id="49" name="" descr="{&quot;isTemplate&quot;:true,&quot;type&quot;:&quot;text&quot;}"/>
          <p:cNvSpPr txBox="1"/>
          <p:nvPr/>
        </p:nvSpPr>
        <p:spPr>
          <a:xfrm rot="0" flipH="0" flipV="0">
            <a:off x="533400" y="419100"/>
            <a:ext cx="11125200" cy="419100"/>
          </a:xfrm>
          <a:prstGeom prst="rect"/>
        </p:spPr>
        <p:txBody>
          <a:bodyPr wrap="none" lIns="0" tIns="0" rIns="0" bIns="0"/>
          <a:p>
            <a:pPr>
              <a:lnSpc>
                <a:spcPct val="130000"/>
              </a:lnSpc>
            </a:pPr>
            <a:r>
              <a:rPr lang="zh-CN" sz="2100" b="1">
                <a:solidFill>
                  <a:srgbClr val="061F32"/>
                </a:solidFill>
                <a:latin typeface="Arial"/>
                <a:ea typeface="Arial"/>
              </a:rPr>
              <a:t>双档执行：跌破滚动均价−</a:t>
            </a:r>
            <a:r>
              <a:rPr lang="en-US" sz="2100" b="1">
                <a:solidFill>
                  <a:srgbClr val="061F32"/>
                </a:solidFill>
                <a:latin typeface="Arial"/>
                <a:ea typeface="Arial"/>
              </a:rPr>
              <a:t>50 </a:t>
            </a:r>
            <a:r>
              <a:rPr lang="zh-CN" sz="2100" b="1">
                <a:solidFill>
                  <a:srgbClr val="061F32"/>
                </a:solidFill>
                <a:latin typeface="Arial"/>
                <a:ea typeface="Arial"/>
              </a:rPr>
              <a:t>元分批启动、总量逐日均摊，跌破均价−</a:t>
            </a:r>
            <a:r>
              <a:rPr lang="en-US" sz="2100" b="1">
                <a:solidFill>
                  <a:srgbClr val="061F32"/>
                </a:solidFill>
                <a:latin typeface="Arial"/>
                <a:ea typeface="Arial"/>
              </a:rPr>
              <a:t>80 </a:t>
            </a:r>
            <a:r>
              <a:rPr lang="zh-CN" sz="2100" b="1">
                <a:solidFill>
                  <a:srgbClr val="061F32"/>
                </a:solidFill>
                <a:latin typeface="Arial"/>
                <a:ea typeface="Arial"/>
              </a:rPr>
              <a:t>元集中完成</a:t>
            </a:r>
            <a:endParaRPr/>
          </a:p>
        </p:txBody>
      </p:sp>
      <p:sp>
        <p:nvSpPr>
          <p:cNvPr id="50" name=""/>
          <p:cNvSpPr/>
          <p:nvPr/>
        </p:nvSpPr>
        <p:spPr>
          <a:xfrm rot="0" flipH="0" flipV="0">
            <a:off x="533400" y="952500"/>
            <a:ext cx="11125200" cy="9525"/>
          </a:xfrm>
          <a:prstGeom prst="rect">
            <a:avLst/>
          </a:prstGeom>
          <a:solidFill>
            <a:srgbClr val="061F32"/>
          </a:solidFill>
          <a:ln/>
        </p:spPr>
        <p:txBody>
          <a:bodyPr/>
          <a:p>
            <a:pPr/>
            <a:endParaRPr/>
          </a:p>
        </p:txBody>
      </p:sp>
      <p:sp>
        <p:nvSpPr>
          <p:cNvPr id="51" name=""/>
          <p:cNvSpPr/>
          <p:nvPr/>
        </p:nvSpPr>
        <p:spPr>
          <a:xfrm rot="0" flipH="0" flipV="0">
            <a:off x="533400" y="1457325"/>
            <a:ext cx="5438775" cy="3400425"/>
          </a:xfrm>
          <a:prstGeom prst="rect">
            <a:avLst/>
          </a:prstGeom>
          <a:solidFill>
            <a:srgbClr val="EAF6FE"/>
          </a:solidFill>
          <a:ln/>
        </p:spPr>
        <p:txBody>
          <a:bodyPr/>
          <a:p>
            <a:pPr/>
            <a:endParaRPr/>
          </a:p>
        </p:txBody>
      </p:sp>
      <p:sp>
        <p:nvSpPr>
          <p:cNvPr id="52" name=""/>
          <p:cNvSpPr/>
          <p:nvPr/>
        </p:nvSpPr>
        <p:spPr>
          <a:xfrm rot="0" flipH="0" flipV="0">
            <a:off x="533400" y="1409700"/>
            <a:ext cx="5438775" cy="3448050"/>
          </a:xfrm>
          <a:custGeom>
            <a:pathLst>
              <a:path w="571" h="362">
                <a:moveTo>
                  <a:pt x="0" y="0"/>
                </a:moveTo>
                <a:lnTo>
                  <a:pt x="571" y="0"/>
                </a:lnTo>
                <a:lnTo>
                  <a:pt x="571" y="5"/>
                </a:lnTo>
                <a:lnTo>
                  <a:pt x="0" y="5"/>
                </a:lnTo>
                <a:close/>
              </a:path>
            </a:pathLst>
          </a:custGeom>
          <a:solidFill>
            <a:srgbClr val="08A6F6"/>
          </a:solidFill>
          <a:ln/>
        </p:spPr>
        <p:txBody>
          <a:bodyPr/>
          <a:p>
            <a:pPr/>
            <a:endParaRPr/>
          </a:p>
        </p:txBody>
      </p:sp>
      <p:sp>
        <p:nvSpPr>
          <p:cNvPr id="53" name="" descr="{&quot;isTemplate&quot;:true,&quot;type&quot;:&quot;text&quot;}"/>
          <p:cNvSpPr txBox="1"/>
          <p:nvPr/>
        </p:nvSpPr>
        <p:spPr>
          <a:xfrm rot="0" flipH="0" flipV="0">
            <a:off x="781050" y="1666875"/>
            <a:ext cx="4943475" cy="171450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en-US" sz="1125" spc="150">
                <a:solidFill>
                  <a:srgbClr val="808080"/>
                </a:solidFill>
                <a:latin typeface="Arial"/>
                <a:ea typeface="Arial"/>
              </a:rPr>
              <a:t>TIER 1 · </a:t>
            </a:r>
            <a:r>
              <a:rPr lang="zh-CN" sz="1125" spc="150">
                <a:solidFill>
                  <a:srgbClr val="808080"/>
                </a:solidFill>
                <a:latin typeface="Arial"/>
                <a:ea typeface="Arial"/>
              </a:rPr>
              <a:t>首档触发</a:t>
            </a:r>
            <a:endParaRPr/>
          </a:p>
        </p:txBody>
      </p:sp>
      <p:sp>
        <p:nvSpPr>
          <p:cNvPr id="54" name="" descr="{&quot;isTemplate&quot;:true,&quot;type&quot;:&quot;text&quot;}"/>
          <p:cNvSpPr txBox="1"/>
          <p:nvPr/>
        </p:nvSpPr>
        <p:spPr>
          <a:xfrm rot="0" flipH="0" flipV="0">
            <a:off x="781050" y="1933575"/>
            <a:ext cx="4943475" cy="457200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en-US" sz="3000" b="1">
                <a:solidFill>
                  <a:srgbClr val="08A6F6"/>
                </a:solidFill>
                <a:latin typeface="Arial"/>
                <a:ea typeface="Arial"/>
              </a:rPr>
              <a:t>&lt; </a:t>
            </a:r>
            <a:r>
              <a:rPr lang="zh-CN" sz="3000" b="1">
                <a:solidFill>
                  <a:srgbClr val="08A6F6"/>
                </a:solidFill>
                <a:latin typeface="Arial"/>
                <a:ea typeface="Arial"/>
              </a:rPr>
              <a:t>滚动均价−</a:t>
            </a:r>
            <a:r>
              <a:rPr lang="en-US" sz="3000" b="1">
                <a:solidFill>
                  <a:srgbClr val="08A6F6"/>
                </a:solidFill>
                <a:latin typeface="Arial"/>
                <a:ea typeface="Arial"/>
              </a:rPr>
              <a:t>50 </a:t>
            </a:r>
            <a:r>
              <a:rPr lang="zh-CN" sz="3000" b="1">
                <a:solidFill>
                  <a:srgbClr val="08A6F6"/>
                </a:solidFill>
                <a:latin typeface="Arial"/>
                <a:ea typeface="Arial"/>
              </a:rPr>
              <a:t>元</a:t>
            </a:r>
            <a:endParaRPr/>
          </a:p>
        </p:txBody>
      </p:sp>
      <p:sp>
        <p:nvSpPr>
          <p:cNvPr id="55" name="" descr="{&quot;isTemplate&quot;:true,&quot;type&quot;:&quot;text&quot;}"/>
          <p:cNvSpPr txBox="1"/>
          <p:nvPr/>
        </p:nvSpPr>
        <p:spPr>
          <a:xfrm rot="0" flipH="0" flipV="0">
            <a:off x="781050" y="2428875"/>
            <a:ext cx="4943475" cy="190500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zh-CN" sz="1200">
                <a:solidFill>
                  <a:srgbClr val="808080"/>
                </a:solidFill>
                <a:latin typeface="Arial"/>
                <a:ea typeface="Arial"/>
              </a:rPr>
              <a:t>当日累计均价</a:t>
            </a:r>
            <a:r>
              <a:rPr lang="en-US" sz="1200">
                <a:solidFill>
                  <a:srgbClr val="808080"/>
                </a:solidFill>
                <a:latin typeface="Arial"/>
                <a:ea typeface="Arial"/>
              </a:rPr>
              <a:t> − 50 · 8/21 </a:t>
            </a:r>
            <a:r>
              <a:rPr lang="zh-CN" sz="1200">
                <a:solidFill>
                  <a:srgbClr val="808080"/>
                </a:solidFill>
                <a:latin typeface="Arial"/>
                <a:ea typeface="Arial"/>
              </a:rPr>
              <a:t>快照</a:t>
            </a:r>
            <a:r>
              <a:rPr lang="en-US" sz="1200">
                <a:solidFill>
                  <a:srgbClr val="808080"/>
                </a:solidFill>
                <a:latin typeface="Arial"/>
                <a:ea typeface="Arial"/>
              </a:rPr>
              <a:t> 5752</a:t>
            </a:r>
            <a:endParaRPr/>
          </a:p>
        </p:txBody>
      </p:sp>
      <p:sp>
        <p:nvSpPr>
          <p:cNvPr id="56" name="" descr="{&quot;isTemplate&quot;:true,&quot;type&quot;:&quot;text&quot;}"/>
          <p:cNvSpPr txBox="1"/>
          <p:nvPr/>
        </p:nvSpPr>
        <p:spPr>
          <a:xfrm rot="0" flipH="0" flipV="0">
            <a:off x="781050" y="2771775"/>
            <a:ext cx="4943475" cy="1828800"/>
          </a:xfrm>
          <a:prstGeom prst="rect"/>
        </p:spPr>
        <p:txBody>
          <a:bodyPr wrap="square" lIns="0" tIns="0" rIns="0" bIns="0">
            <a:normAutofit/>
          </a:bodyPr>
          <a:p>
            <a:pPr>
              <a:lnSpc>
                <a:spcPct val="160000"/>
              </a:lnSpc>
            </a:pPr>
            <a:r>
              <a:rPr lang="zh-CN" sz="1500" b="1">
                <a:solidFill>
                  <a:srgbClr val="061F32"/>
                </a:solidFill>
                <a:latin typeface="Arial"/>
                <a:ea typeface="Arial"/>
              </a:rPr>
              <a:t>动作：</a:t>
            </a:r>
            <a:r>
              <a:rPr lang="zh-CN" sz="1500">
                <a:solidFill>
                  <a:srgbClr val="44546A"/>
                </a:solidFill>
                <a:latin typeface="Arial"/>
                <a:ea typeface="Arial"/>
              </a:rPr>
              <a:t>启动分批分期点价——总点价数量按</a:t>
            </a:r>
            <a:r>
              <a:rPr lang="en-US" sz="1500">
                <a:solidFill>
                  <a:srgbClr val="44546A"/>
                </a:solidFill>
                <a:latin typeface="Arial"/>
                <a:ea typeface="Arial"/>
              </a:rPr>
              <a:t> 25–24 </a:t>
            </a:r>
            <a:r>
              <a:rPr lang="zh-CN" sz="1500">
                <a:solidFill>
                  <a:srgbClr val="44546A"/>
                </a:solidFill>
                <a:latin typeface="Arial"/>
                <a:ea typeface="Arial"/>
              </a:rPr>
              <a:t>周期剩余工作日</a:t>
            </a:r>
            <a:r>
              <a:rPr lang="zh-CN" sz="1500" b="1">
                <a:solidFill>
                  <a:srgbClr val="08A6F6"/>
                </a:solidFill>
                <a:latin typeface="Arial"/>
                <a:ea typeface="Arial"/>
              </a:rPr>
              <a:t>逐日均摊</a:t>
            </a:r>
            <a:r>
              <a:rPr lang="zh-CN" sz="1500">
                <a:solidFill>
                  <a:srgbClr val="44546A"/>
                </a:solidFill>
                <a:latin typeface="Arial"/>
                <a:ea typeface="Arial"/>
              </a:rPr>
              <a:t>，每个交易日执行当日份额，不追高、不杀跌。</a:t>
            </a:r>
            <a:endParaRPr/>
          </a:p>
          <a:p>
            <a:pPr>
              <a:lnSpc>
                <a:spcPct val="160000"/>
              </a:lnSpc>
            </a:pPr>
            <a:r>
              <a:rPr lang="zh-CN" sz="1500" b="1">
                <a:solidFill>
                  <a:srgbClr val="061F32"/>
                </a:solidFill>
                <a:latin typeface="Arial"/>
                <a:ea typeface="Arial"/>
              </a:rPr>
              <a:t>依据：</a:t>
            </a:r>
            <a:r>
              <a:rPr lang="zh-CN" sz="1500">
                <a:solidFill>
                  <a:srgbClr val="44546A"/>
                </a:solidFill>
                <a:latin typeface="Arial"/>
                <a:ea typeface="Arial"/>
              </a:rPr>
              <a:t>结算价跌破当日窗口成本中枢</a:t>
            </a:r>
            <a:r>
              <a:rPr lang="en-US" sz="1500">
                <a:solidFill>
                  <a:srgbClr val="44546A"/>
                </a:solidFill>
                <a:latin typeface="Arial"/>
                <a:ea typeface="Arial"/>
              </a:rPr>
              <a:t> 50 </a:t>
            </a:r>
            <a:r>
              <a:rPr lang="zh-CN" sz="1500">
                <a:solidFill>
                  <a:srgbClr val="44546A"/>
                </a:solidFill>
                <a:latin typeface="Arial"/>
                <a:ea typeface="Arial"/>
              </a:rPr>
              <a:t>元，统计上进入偏低区间。</a:t>
            </a:r>
            <a:endParaRPr/>
          </a:p>
        </p:txBody>
      </p:sp>
      <p:sp>
        <p:nvSpPr>
          <p:cNvPr id="57" name=""/>
          <p:cNvSpPr/>
          <p:nvPr/>
        </p:nvSpPr>
        <p:spPr>
          <a:xfrm rot="0" flipH="0" flipV="0">
            <a:off x="6219825" y="1457325"/>
            <a:ext cx="5438775" cy="3048000"/>
          </a:xfrm>
          <a:prstGeom prst="rect">
            <a:avLst/>
          </a:prstGeom>
          <a:solidFill>
            <a:srgbClr val="F5F7FA"/>
          </a:solidFill>
          <a:ln/>
        </p:spPr>
        <p:txBody>
          <a:bodyPr/>
          <a:p>
            <a:pPr/>
            <a:endParaRPr/>
          </a:p>
        </p:txBody>
      </p:sp>
      <p:sp>
        <p:nvSpPr>
          <p:cNvPr id="58" name=""/>
          <p:cNvSpPr/>
          <p:nvPr/>
        </p:nvSpPr>
        <p:spPr>
          <a:xfrm rot="0" flipH="0" flipV="0">
            <a:off x="6219825" y="1409700"/>
            <a:ext cx="5438775" cy="3095625"/>
          </a:xfrm>
          <a:custGeom>
            <a:pathLst>
              <a:path w="571" h="325">
                <a:moveTo>
                  <a:pt x="0" y="0"/>
                </a:moveTo>
                <a:lnTo>
                  <a:pt x="571" y="0"/>
                </a:lnTo>
                <a:lnTo>
                  <a:pt x="571" y="5"/>
                </a:lnTo>
                <a:lnTo>
                  <a:pt x="0" y="5"/>
                </a:lnTo>
                <a:close/>
              </a:path>
            </a:pathLst>
          </a:custGeom>
          <a:solidFill>
            <a:srgbClr val="001965"/>
          </a:solidFill>
          <a:ln/>
        </p:spPr>
        <p:txBody>
          <a:bodyPr/>
          <a:p>
            <a:pPr/>
            <a:endParaRPr/>
          </a:p>
        </p:txBody>
      </p:sp>
      <p:sp>
        <p:nvSpPr>
          <p:cNvPr id="59" name="" descr="{&quot;isTemplate&quot;:true,&quot;type&quot;:&quot;text&quot;}"/>
          <p:cNvSpPr txBox="1"/>
          <p:nvPr/>
        </p:nvSpPr>
        <p:spPr>
          <a:xfrm rot="0" flipH="0" flipV="0">
            <a:off x="6467475" y="1666875"/>
            <a:ext cx="4943475" cy="171450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en-US" sz="1125" spc="150">
                <a:solidFill>
                  <a:srgbClr val="808080"/>
                </a:solidFill>
                <a:latin typeface="Arial"/>
                <a:ea typeface="Arial"/>
              </a:rPr>
              <a:t>TIER 2 · </a:t>
            </a:r>
            <a:r>
              <a:rPr lang="zh-CN" sz="1125" spc="150">
                <a:solidFill>
                  <a:srgbClr val="808080"/>
                </a:solidFill>
                <a:latin typeface="Arial"/>
                <a:ea typeface="Arial"/>
              </a:rPr>
              <a:t>强烈建议档</a:t>
            </a:r>
            <a:endParaRPr/>
          </a:p>
        </p:txBody>
      </p:sp>
      <p:sp>
        <p:nvSpPr>
          <p:cNvPr id="60" name="" descr="{&quot;isTemplate&quot;:true,&quot;type&quot;:&quot;text&quot;}"/>
          <p:cNvSpPr txBox="1"/>
          <p:nvPr/>
        </p:nvSpPr>
        <p:spPr>
          <a:xfrm rot="0" flipH="0" flipV="0">
            <a:off x="6467475" y="1933575"/>
            <a:ext cx="4943475" cy="457200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en-US" sz="3000" b="1">
                <a:solidFill>
                  <a:srgbClr val="001965"/>
                </a:solidFill>
                <a:latin typeface="Arial"/>
                <a:ea typeface="Arial"/>
              </a:rPr>
              <a:t>&lt; </a:t>
            </a:r>
            <a:r>
              <a:rPr lang="zh-CN" sz="3000" b="1">
                <a:solidFill>
                  <a:srgbClr val="001965"/>
                </a:solidFill>
                <a:latin typeface="Arial"/>
                <a:ea typeface="Arial"/>
              </a:rPr>
              <a:t>滚动均价−</a:t>
            </a:r>
            <a:r>
              <a:rPr lang="en-US" sz="3000" b="1">
                <a:solidFill>
                  <a:srgbClr val="001965"/>
                </a:solidFill>
                <a:latin typeface="Arial"/>
                <a:ea typeface="Arial"/>
              </a:rPr>
              <a:t>80 </a:t>
            </a:r>
            <a:r>
              <a:rPr lang="zh-CN" sz="3000" b="1">
                <a:solidFill>
                  <a:srgbClr val="001965"/>
                </a:solidFill>
                <a:latin typeface="Arial"/>
                <a:ea typeface="Arial"/>
              </a:rPr>
              <a:t>元</a:t>
            </a:r>
            <a:endParaRPr/>
          </a:p>
        </p:txBody>
      </p:sp>
      <p:sp>
        <p:nvSpPr>
          <p:cNvPr id="61" name="" descr="{&quot;isTemplate&quot;:true,&quot;type&quot;:&quot;text&quot;}"/>
          <p:cNvSpPr txBox="1"/>
          <p:nvPr/>
        </p:nvSpPr>
        <p:spPr>
          <a:xfrm rot="0" flipH="0" flipV="0">
            <a:off x="6467475" y="2428875"/>
            <a:ext cx="4943475" cy="190500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zh-CN" sz="1200">
                <a:solidFill>
                  <a:srgbClr val="808080"/>
                </a:solidFill>
                <a:latin typeface="Arial"/>
                <a:ea typeface="Arial"/>
              </a:rPr>
              <a:t>当日累计均价</a:t>
            </a:r>
            <a:r>
              <a:rPr lang="en-US" sz="1200">
                <a:solidFill>
                  <a:srgbClr val="808080"/>
                </a:solidFill>
                <a:latin typeface="Arial"/>
                <a:ea typeface="Arial"/>
              </a:rPr>
              <a:t> − 80 </a:t>
            </a:r>
            <a:r>
              <a:rPr lang="zh-CN" sz="1200">
                <a:solidFill>
                  <a:srgbClr val="808080"/>
                </a:solidFill>
                <a:latin typeface="Arial"/>
                <a:ea typeface="Arial"/>
              </a:rPr>
              <a:t>元</a:t>
            </a:r>
            <a:r>
              <a:rPr lang="en-US" sz="1200">
                <a:solidFill>
                  <a:srgbClr val="808080"/>
                </a:solidFill>
                <a:latin typeface="Arial"/>
                <a:ea typeface="Arial"/>
              </a:rPr>
              <a:t> · 8/21 </a:t>
            </a:r>
            <a:r>
              <a:rPr lang="zh-CN" sz="1200">
                <a:solidFill>
                  <a:srgbClr val="808080"/>
                </a:solidFill>
                <a:latin typeface="Arial"/>
                <a:ea typeface="Arial"/>
              </a:rPr>
              <a:t>快照</a:t>
            </a:r>
            <a:r>
              <a:rPr lang="en-US" sz="1200">
                <a:solidFill>
                  <a:srgbClr val="808080"/>
                </a:solidFill>
                <a:latin typeface="Arial"/>
                <a:ea typeface="Arial"/>
              </a:rPr>
              <a:t> 5722</a:t>
            </a:r>
            <a:endParaRPr/>
          </a:p>
        </p:txBody>
      </p:sp>
      <p:sp>
        <p:nvSpPr>
          <p:cNvPr id="62" name="" descr="{&quot;isTemplate&quot;:true,&quot;type&quot;:&quot;text&quot;}"/>
          <p:cNvSpPr txBox="1"/>
          <p:nvPr/>
        </p:nvSpPr>
        <p:spPr>
          <a:xfrm rot="0" flipH="0" flipV="0">
            <a:off x="6467475" y="2771775"/>
            <a:ext cx="4943475" cy="1466850"/>
          </a:xfrm>
          <a:prstGeom prst="rect"/>
        </p:spPr>
        <p:txBody>
          <a:bodyPr wrap="square" lIns="0" tIns="0" rIns="0" bIns="0">
            <a:normAutofit/>
          </a:bodyPr>
          <a:p>
            <a:pPr>
              <a:lnSpc>
                <a:spcPct val="160000"/>
              </a:lnSpc>
            </a:pPr>
            <a:r>
              <a:rPr lang="zh-CN" sz="1500" b="1">
                <a:solidFill>
                  <a:srgbClr val="061F32"/>
                </a:solidFill>
                <a:latin typeface="Arial"/>
                <a:ea typeface="Arial"/>
              </a:rPr>
              <a:t>动作：</a:t>
            </a:r>
            <a:r>
              <a:rPr lang="zh-CN" sz="1500">
                <a:solidFill>
                  <a:srgbClr val="44546A"/>
                </a:solidFill>
                <a:latin typeface="Arial"/>
                <a:ea typeface="Arial"/>
              </a:rPr>
              <a:t>强烈建议加快点价——剩余未点价量</a:t>
            </a:r>
            <a:r>
              <a:rPr lang="zh-CN" sz="1500" b="1">
                <a:solidFill>
                  <a:srgbClr val="001965"/>
                </a:solidFill>
                <a:latin typeface="Arial"/>
                <a:ea typeface="Arial"/>
              </a:rPr>
              <a:t>不再逐日匀摊</a:t>
            </a:r>
            <a:r>
              <a:rPr lang="zh-CN" sz="1500">
                <a:solidFill>
                  <a:srgbClr val="44546A"/>
                </a:solidFill>
                <a:latin typeface="Arial"/>
                <a:ea typeface="Arial"/>
              </a:rPr>
              <a:t>，尽快集中完成。</a:t>
            </a:r>
            <a:endParaRPr/>
          </a:p>
          <a:p>
            <a:pPr>
              <a:lnSpc>
                <a:spcPct val="160000"/>
              </a:lnSpc>
            </a:pPr>
            <a:r>
              <a:rPr lang="zh-CN" sz="1500" b="1">
                <a:solidFill>
                  <a:srgbClr val="061F32"/>
                </a:solidFill>
                <a:latin typeface="Arial"/>
                <a:ea typeface="Arial"/>
              </a:rPr>
              <a:t>依据：</a:t>
            </a:r>
            <a:r>
              <a:rPr lang="zh-CN" sz="1500">
                <a:solidFill>
                  <a:srgbClr val="44546A"/>
                </a:solidFill>
                <a:latin typeface="Arial"/>
                <a:ea typeface="Arial"/>
              </a:rPr>
              <a:t>偏离当日成本中枢达</a:t>
            </a:r>
            <a:r>
              <a:rPr lang="en-US" sz="1500">
                <a:solidFill>
                  <a:srgbClr val="44546A"/>
                </a:solidFill>
                <a:latin typeface="Arial"/>
                <a:ea typeface="Arial"/>
              </a:rPr>
              <a:t> 80 </a:t>
            </a:r>
            <a:r>
              <a:rPr lang="zh-CN" sz="1500">
                <a:solidFill>
                  <a:srgbClr val="44546A"/>
                </a:solidFill>
                <a:latin typeface="Arial"/>
                <a:ea typeface="Arial"/>
              </a:rPr>
              <a:t>元（≈半个日波动单位），历史上下方空间有限。</a:t>
            </a:r>
            <a:endParaRPr/>
          </a:p>
        </p:txBody>
      </p:sp>
      <p:sp>
        <p:nvSpPr>
          <p:cNvPr id="63" name=""/>
          <p:cNvSpPr/>
          <p:nvPr/>
        </p:nvSpPr>
        <p:spPr>
          <a:xfrm rot="0" flipH="0" flipV="0">
            <a:off x="533400" y="4895850"/>
            <a:ext cx="7277100" cy="1476375"/>
          </a:xfrm>
          <a:prstGeom prst="rect">
            <a:avLst/>
          </a:prstGeom>
          <a:solidFill>
            <a:srgbClr val="EAF6FE"/>
          </a:solidFill>
          <a:ln w="12700">
            <a:solidFill>
              <a:srgbClr val="08A6F6"/>
            </a:solidFill>
            <a:prstDash val="solid"/>
          </a:ln>
        </p:spPr>
        <p:txBody>
          <a:bodyPr/>
          <a:p>
            <a:pPr/>
            <a:endParaRPr/>
          </a:p>
        </p:txBody>
      </p:sp>
      <p:sp>
        <p:nvSpPr>
          <p:cNvPr id="64" name="" descr="{&quot;isTemplate&quot;:true,&quot;type&quot;:&quot;text&quot;}"/>
          <p:cNvSpPr txBox="1"/>
          <p:nvPr/>
        </p:nvSpPr>
        <p:spPr>
          <a:xfrm rot="0" flipH="0" flipV="0">
            <a:off x="723900" y="5029200"/>
            <a:ext cx="6896100" cy="190500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zh-CN" sz="1200">
                <a:solidFill>
                  <a:srgbClr val="808080"/>
                </a:solidFill>
                <a:latin typeface="Arial"/>
                <a:ea typeface="Arial"/>
              </a:rPr>
              <a:t>均摊机制</a:t>
            </a:r>
            <a:r>
              <a:rPr lang="en-US" sz="1200">
                <a:solidFill>
                  <a:srgbClr val="808080"/>
                </a:solidFill>
                <a:latin typeface="Arial"/>
                <a:ea typeface="Arial"/>
              </a:rPr>
              <a:t> · </a:t>
            </a:r>
            <a:r>
              <a:rPr lang="zh-CN" sz="1200">
                <a:solidFill>
                  <a:srgbClr val="808080"/>
                </a:solidFill>
                <a:latin typeface="Arial"/>
                <a:ea typeface="Arial"/>
              </a:rPr>
              <a:t>每日点价量</a:t>
            </a:r>
            <a:endParaRPr/>
          </a:p>
        </p:txBody>
      </p:sp>
      <p:sp>
        <p:nvSpPr>
          <p:cNvPr id="65" name="" descr="{&quot;isTemplate&quot;:true,&quot;type&quot;:&quot;text&quot;}"/>
          <p:cNvSpPr txBox="1"/>
          <p:nvPr/>
        </p:nvSpPr>
        <p:spPr>
          <a:xfrm rot="0" flipH="0" flipV="0">
            <a:off x="723900" y="5257800"/>
            <a:ext cx="6896100" cy="981075"/>
          </a:xfrm>
          <a:prstGeom prst="rect"/>
        </p:spPr>
        <p:txBody>
          <a:bodyPr wrap="square" lIns="0" tIns="0" rIns="0" bIns="0">
            <a:normAutofit/>
          </a:bodyPr>
          <a:p>
            <a:pPr>
              <a:lnSpc>
                <a:spcPct val="150000"/>
              </a:lnSpc>
            </a:pPr>
            <a:r>
              <a:rPr lang="zh-CN" sz="1425">
                <a:solidFill>
                  <a:srgbClr val="061F32"/>
                </a:solidFill>
                <a:latin typeface="Arial"/>
                <a:ea typeface="Arial"/>
              </a:rPr>
              <a:t>每日点价量</a:t>
            </a:r>
            <a:r>
              <a:rPr lang="en-US" sz="1425">
                <a:solidFill>
                  <a:srgbClr val="061F32"/>
                </a:solidFill>
                <a:latin typeface="Arial"/>
                <a:ea typeface="Arial"/>
              </a:rPr>
              <a:t> = </a:t>
            </a:r>
            <a:r>
              <a:rPr lang="zh-CN" sz="1425">
                <a:solidFill>
                  <a:srgbClr val="061F32"/>
                </a:solidFill>
                <a:latin typeface="Arial"/>
                <a:ea typeface="Arial"/>
              </a:rPr>
              <a:t>总点价数量</a:t>
            </a:r>
            <a:r>
              <a:rPr lang="en-US" sz="1425">
                <a:solidFill>
                  <a:srgbClr val="061F32"/>
                </a:solidFill>
                <a:latin typeface="Arial"/>
                <a:ea typeface="Arial"/>
              </a:rPr>
              <a:t> ÷ </a:t>
            </a:r>
            <a:r>
              <a:rPr lang="zh-CN" sz="1425">
                <a:solidFill>
                  <a:srgbClr val="061F32"/>
                </a:solidFill>
                <a:latin typeface="Arial"/>
                <a:ea typeface="Arial"/>
              </a:rPr>
              <a:t>触发日至窗口截止（次月</a:t>
            </a:r>
            <a:r>
              <a:rPr lang="en-US" sz="1425">
                <a:solidFill>
                  <a:srgbClr val="061F32"/>
                </a:solidFill>
                <a:latin typeface="Arial"/>
                <a:ea typeface="Arial"/>
              </a:rPr>
              <a:t> 24 </a:t>
            </a:r>
            <a:r>
              <a:rPr lang="zh-CN" sz="1425">
                <a:solidFill>
                  <a:srgbClr val="061F32"/>
                </a:solidFill>
                <a:latin typeface="Arial"/>
                <a:ea typeface="Arial"/>
              </a:rPr>
              <a:t>日）的剩余工作日数。示例：总量</a:t>
            </a:r>
            <a:r>
              <a:rPr lang="en-US" sz="1425">
                <a:solidFill>
                  <a:srgbClr val="061F32"/>
                </a:solidFill>
                <a:latin typeface="Arial"/>
                <a:ea typeface="Arial"/>
              </a:rPr>
              <a:t> 10,000 </a:t>
            </a:r>
            <a:r>
              <a:rPr lang="zh-CN" sz="1425">
                <a:solidFill>
                  <a:srgbClr val="061F32"/>
                </a:solidFill>
                <a:latin typeface="Arial"/>
                <a:ea typeface="Arial"/>
              </a:rPr>
              <a:t>吨、触发后剩余</a:t>
            </a:r>
            <a:r>
              <a:rPr lang="en-US" sz="1425">
                <a:solidFill>
                  <a:srgbClr val="061F32"/>
                </a:solidFill>
                <a:latin typeface="Arial"/>
                <a:ea typeface="Arial"/>
              </a:rPr>
              <a:t> 20 </a:t>
            </a:r>
            <a:r>
              <a:rPr lang="zh-CN" sz="1425">
                <a:solidFill>
                  <a:srgbClr val="061F32"/>
                </a:solidFill>
                <a:latin typeface="Arial"/>
                <a:ea typeface="Arial"/>
              </a:rPr>
              <a:t>个工作日</a:t>
            </a:r>
            <a:r>
              <a:rPr lang="en-US" sz="1425">
                <a:solidFill>
                  <a:srgbClr val="061F32"/>
                </a:solidFill>
                <a:latin typeface="Arial"/>
                <a:ea typeface="Arial"/>
              </a:rPr>
              <a:t> → </a:t>
            </a:r>
            <a:r>
              <a:rPr lang="zh-CN" sz="1425" b="1">
                <a:solidFill>
                  <a:srgbClr val="08A6F6"/>
                </a:solidFill>
                <a:latin typeface="Arial"/>
                <a:ea typeface="Arial"/>
              </a:rPr>
              <a:t>每日约</a:t>
            </a:r>
            <a:r>
              <a:rPr lang="en-US" sz="1425" b="1">
                <a:solidFill>
                  <a:srgbClr val="08A6F6"/>
                </a:solidFill>
                <a:latin typeface="Arial"/>
                <a:ea typeface="Arial"/>
              </a:rPr>
              <a:t> 500 </a:t>
            </a:r>
            <a:r>
              <a:rPr lang="zh-CN" sz="1425" b="1">
                <a:solidFill>
                  <a:srgbClr val="08A6F6"/>
                </a:solidFill>
                <a:latin typeface="Arial"/>
                <a:ea typeface="Arial"/>
              </a:rPr>
              <a:t>吨</a:t>
            </a:r>
            <a:r>
              <a:rPr lang="zh-CN" sz="1425">
                <a:solidFill>
                  <a:srgbClr val="061F32"/>
                </a:solidFill>
                <a:latin typeface="Arial"/>
                <a:ea typeface="Arial"/>
              </a:rPr>
              <a:t>；节假日顺延，跌破强烈建议线后剩余量一次性完成。触发线每日随滚动累计均价重算，以当日工作台数值为准。</a:t>
            </a:r>
            <a:endParaRPr/>
          </a:p>
        </p:txBody>
      </p:sp>
      <p:sp>
        <p:nvSpPr>
          <p:cNvPr id="66" name=""/>
          <p:cNvSpPr/>
          <p:nvPr/>
        </p:nvSpPr>
        <p:spPr>
          <a:xfrm rot="0" flipH="0" flipV="0">
            <a:off x="8020050" y="4895850"/>
            <a:ext cx="3638550" cy="1428750"/>
          </a:xfrm>
          <a:prstGeom prst="rect">
            <a:avLst/>
          </a:prstGeom>
          <a:solidFill>
            <a:srgbClr val="FFF6EF"/>
          </a:solidFill>
          <a:ln w="12700">
            <a:solidFill>
              <a:srgbClr val="F47B39"/>
            </a:solidFill>
            <a:prstDash val="solid"/>
          </a:ln>
        </p:spPr>
        <p:txBody>
          <a:bodyPr/>
          <a:p>
            <a:pPr/>
            <a:endParaRPr/>
          </a:p>
        </p:txBody>
      </p:sp>
      <p:sp>
        <p:nvSpPr>
          <p:cNvPr id="67" name="" descr="{&quot;isTemplate&quot;:true,&quot;type&quot;:&quot;text&quot;}"/>
          <p:cNvSpPr txBox="1"/>
          <p:nvPr/>
        </p:nvSpPr>
        <p:spPr>
          <a:xfrm rot="0" flipH="0" flipV="0">
            <a:off x="8210550" y="5029200"/>
            <a:ext cx="3257550" cy="981075"/>
          </a:xfrm>
          <a:prstGeom prst="rect"/>
        </p:spPr>
        <p:txBody>
          <a:bodyPr wrap="square" lIns="0" tIns="0" rIns="0" bIns="0">
            <a:normAutofit/>
          </a:bodyPr>
          <a:p>
            <a:pPr>
              <a:lnSpc>
                <a:spcPct val="150000"/>
              </a:lnSpc>
            </a:pPr>
            <a:r>
              <a:rPr lang="zh-CN" sz="1425" b="1">
                <a:solidFill>
                  <a:srgbClr val="F47B39"/>
                </a:solidFill>
                <a:latin typeface="Arial"/>
                <a:ea typeface="Arial"/>
              </a:rPr>
              <a:t>踏空提示：</a:t>
            </a:r>
            <a:r>
              <a:rPr lang="zh-CN" sz="1425">
                <a:solidFill>
                  <a:srgbClr val="44546A"/>
                </a:solidFill>
                <a:latin typeface="Arial"/>
                <a:ea typeface="Arial"/>
              </a:rPr>
              <a:t>现价高于首档线</a:t>
            </a:r>
            <a:r>
              <a:rPr lang="en-US" sz="1425">
                <a:solidFill>
                  <a:srgbClr val="44546A"/>
                </a:solidFill>
                <a:latin typeface="Arial"/>
                <a:ea typeface="Arial"/>
              </a:rPr>
              <a:t> 4.2%</a:t>
            </a:r>
            <a:r>
              <a:rPr lang="zh-CN" sz="1425">
                <a:solidFill>
                  <a:srgbClr val="44546A"/>
                </a:solidFill>
                <a:latin typeface="Arial"/>
                <a:ea typeface="Arial"/>
              </a:rPr>
              <a:t>，短期偏多——若持续上行不触发，点价成本抬升，应对方式见风险页。</a:t>
            </a:r>
            <a:endParaRPr/>
          </a:p>
        </p:txBody>
      </p:sp>
      <p:sp>
        <p:nvSpPr>
          <p:cNvPr id="68" name="" descr="{&quot;isTemplate&quot;:true,&quot;type&quot;:&quot;text&quot;}"/>
          <p:cNvSpPr txBox="1"/>
          <p:nvPr/>
        </p:nvSpPr>
        <p:spPr>
          <a:xfrm rot="0" flipH="0" flipV="0">
            <a:off x="533400" y="6534150"/>
            <a:ext cx="4276725" cy="161925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zh-CN" sz="1050">
                <a:solidFill>
                  <a:srgbClr val="808080"/>
                </a:solidFill>
                <a:latin typeface="Arial"/>
                <a:ea typeface="Arial"/>
              </a:rPr>
              <a:t>数据来源：行言恒工作台阈值机制</a:t>
            </a:r>
            <a:r>
              <a:rPr lang="en-US" sz="1050">
                <a:solidFill>
                  <a:srgbClr val="808080"/>
                </a:solidFill>
                <a:latin typeface="Arial"/>
                <a:ea typeface="Arial"/>
              </a:rPr>
              <a:t> · </a:t>
            </a:r>
            <a:r>
              <a:rPr lang="zh-CN" sz="1050">
                <a:solidFill>
                  <a:srgbClr val="808080"/>
                </a:solidFill>
                <a:latin typeface="Arial"/>
                <a:ea typeface="Arial"/>
              </a:rPr>
              <a:t>量化预测模型压力位（</a:t>
            </a:r>
            <a:r>
              <a:rPr lang="en-US" sz="1050">
                <a:solidFill>
                  <a:srgbClr val="808080"/>
                </a:solidFill>
                <a:latin typeface="Arial"/>
                <a:ea typeface="Arial"/>
              </a:rPr>
              <a:t>2026-08-24</a:t>
            </a:r>
            <a:r>
              <a:rPr lang="zh-CN" sz="1050">
                <a:solidFill>
                  <a:srgbClr val="808080"/>
                </a:solidFill>
                <a:latin typeface="Arial"/>
                <a:ea typeface="Arial"/>
              </a:rPr>
              <a:t>）</a:t>
            </a:r>
            <a:endParaRPr/>
          </a:p>
        </p:txBody>
      </p:sp>
      <p:sp>
        <p:nvSpPr>
          <p:cNvPr id="69" name="" descr="{&quot;isTemplate&quot;:true,&quot;type&quot;:&quot;text&quot;}"/>
          <p:cNvSpPr txBox="1"/>
          <p:nvPr/>
        </p:nvSpPr>
        <p:spPr>
          <a:xfrm rot="0" flipH="0" flipV="0">
            <a:off x="11515725" y="6534150"/>
            <a:ext cx="142875" cy="161925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en-US" sz="1050">
                <a:solidFill>
                  <a:srgbClr val="808080"/>
                </a:solidFill>
                <a:latin typeface="Arial"/>
                <a:ea typeface="Arial"/>
              </a:rPr>
              <a:t>11</a:t>
            </a:r>
            <a:endParaRPr/>
          </a:p>
        </p:txBody>
      </p:sp>
    </p:spTree>
  </p:cSld>
</p:sld>
</file>

<file path=ppt/slides/slide12.xml><?xml version="1.0" encoding="utf-8"?>
<p:sld xmlns:p="http://schemas.openxmlformats.org/presentationml/2006/main" xmlns:a="http://schemas.openxmlformats.org/drawingml/2006/main">
  <p:cSld>
    <p:spTree>
      <p:nvGrpSpPr>
        <p:cNvPr id="7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"/>
          <p:cNvSpPr/>
          <p:nvPr/>
        </p:nvSpPr>
        <p:spPr>
          <a:xfrm rot="0" flipH="0" flipV="0">
            <a:off x="0" y="0"/>
            <a:ext cx="12192000" cy="6858000"/>
          </a:xfrm>
          <a:prstGeom prst="rect">
            <a:avLst/>
          </a:prstGeom>
          <a:solidFill>
            <a:srgbClr val="062032"/>
          </a:solidFill>
          <a:ln/>
        </p:spPr>
        <p:txBody>
          <a:bodyPr/>
          <a:p>
            <a:pPr/>
            <a:endParaRPr/>
          </a:p>
        </p:txBody>
      </p:sp>
      <p:sp>
        <p:nvSpPr>
          <p:cNvPr id="72" name="" descr="{&quot;isTemplate&quot;:true,&quot;type&quot;:&quot;text&quot;}"/>
          <p:cNvSpPr txBox="1"/>
          <p:nvPr/>
        </p:nvSpPr>
        <p:spPr>
          <a:xfrm rot="0" flipH="0" flipV="0">
            <a:off x="1143000" y="2057400"/>
            <a:ext cx="2543175" cy="2743200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en-US" sz="18000" b="1">
                <a:solidFill>
                  <a:srgbClr val="FFFFFF">
                    <a:alpha val="16000"/>
                  </a:srgbClr>
                </a:solidFill>
                <a:latin typeface="Arial"/>
                <a:ea typeface="Arial"/>
              </a:rPr>
              <a:t>03</a:t>
            </a:r>
            <a:endParaRPr/>
          </a:p>
        </p:txBody>
      </p:sp>
      <p:sp>
        <p:nvSpPr>
          <p:cNvPr id="73" name="" descr="{&quot;isTemplate&quot;:true,&quot;type&quot;:&quot;text&quot;}"/>
          <p:cNvSpPr txBox="1"/>
          <p:nvPr/>
        </p:nvSpPr>
        <p:spPr>
          <a:xfrm rot="0" flipH="0" flipV="0">
            <a:off x="4448175" y="2295525"/>
            <a:ext cx="6600825" cy="657225"/>
          </a:xfrm>
          <a:prstGeom prst="rect"/>
        </p:spPr>
        <p:txBody>
          <a:bodyPr wrap="none" lIns="0" tIns="0" rIns="0" bIns="0"/>
          <a:p>
            <a:pPr>
              <a:lnSpc>
                <a:spcPct val="130000"/>
              </a:lnSpc>
            </a:pPr>
            <a:r>
              <a:rPr lang="zh-CN" sz="3300" b="1">
                <a:solidFill>
                  <a:srgbClr val="FFFFFF"/>
                </a:solidFill>
                <a:latin typeface="Arial"/>
                <a:ea typeface="Arial"/>
              </a:rPr>
              <a:t>换月窗口与风险跟踪</a:t>
            </a:r>
            <a:endParaRPr/>
          </a:p>
        </p:txBody>
      </p:sp>
      <p:sp>
        <p:nvSpPr>
          <p:cNvPr id="74" name="" descr="{&quot;isTemplate&quot;:true,&quot;type&quot;:&quot;text&quot;}"/>
          <p:cNvSpPr txBox="1"/>
          <p:nvPr/>
        </p:nvSpPr>
        <p:spPr>
          <a:xfrm rot="0" flipH="0" flipV="0">
            <a:off x="4448175" y="3086100"/>
            <a:ext cx="6600825" cy="228600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en-US" sz="1500" spc="150">
                <a:solidFill>
                  <a:srgbClr val="99BDED"/>
                </a:solidFill>
                <a:latin typeface="Arial"/>
                <a:ea typeface="Arial"/>
              </a:rPr>
              <a:t>CONTRACT ROLL &amp; RISK TRIGGERS</a:t>
            </a:r>
            <a:endParaRPr/>
          </a:p>
        </p:txBody>
      </p:sp>
      <p:sp>
        <p:nvSpPr>
          <p:cNvPr id="75" name=""/>
          <p:cNvSpPr/>
          <p:nvPr/>
        </p:nvSpPr>
        <p:spPr>
          <a:xfrm rot="0" flipH="0" flipV="0">
            <a:off x="4448175" y="3581400"/>
            <a:ext cx="6600825" cy="9525"/>
          </a:xfrm>
          <a:prstGeom prst="rect">
            <a:avLst/>
          </a:prstGeom>
          <a:solidFill>
            <a:srgbClr val="99BDED">
              <a:alpha val="30000"/>
            </a:srgbClr>
          </a:solidFill>
          <a:ln/>
        </p:spPr>
        <p:txBody>
          <a:bodyPr/>
          <a:p>
            <a:pPr/>
            <a:endParaRPr/>
          </a:p>
        </p:txBody>
      </p:sp>
      <p:sp>
        <p:nvSpPr>
          <p:cNvPr id="76" name="" descr="{&quot;isTemplate&quot;:true,&quot;type&quot;:&quot;text&quot;}"/>
          <p:cNvSpPr txBox="1"/>
          <p:nvPr/>
        </p:nvSpPr>
        <p:spPr>
          <a:xfrm rot="0" flipH="0" flipV="0">
            <a:off x="4448175" y="3857625"/>
            <a:ext cx="6600825" cy="704850"/>
          </a:xfrm>
          <a:prstGeom prst="rect"/>
        </p:spPr>
        <p:txBody>
          <a:bodyPr wrap="none" lIns="0" tIns="0" rIns="0" bIns="0"/>
          <a:p>
            <a:pPr>
              <a:lnSpc>
                <a:spcPct val="170000"/>
              </a:lnSpc>
            </a:pPr>
            <a:r>
              <a:rPr lang="zh-CN" sz="1350">
                <a:solidFill>
                  <a:srgbClr val="99BDED"/>
                </a:solidFill>
                <a:latin typeface="Arial"/>
                <a:ea typeface="Arial"/>
              </a:rPr>
              <a:t>换月（</a:t>
            </a:r>
            <a:r>
              <a:rPr lang="en-US" sz="1350">
                <a:solidFill>
                  <a:srgbClr val="99BDED"/>
                </a:solidFill>
                <a:latin typeface="Arial"/>
                <a:ea typeface="Arial"/>
              </a:rPr>
              <a:t>8</a:t>
            </a:r>
            <a:r>
              <a:rPr lang="zh-CN" sz="1350">
                <a:solidFill>
                  <a:srgbClr val="99BDED"/>
                </a:solidFill>
                <a:latin typeface="Arial"/>
                <a:ea typeface="Arial"/>
              </a:rPr>
              <a:t>月</a:t>
            </a:r>
            <a:r>
              <a:rPr lang="en-US" sz="1350">
                <a:solidFill>
                  <a:srgbClr val="99BDED"/>
                </a:solidFill>
                <a:latin typeface="Arial"/>
                <a:ea typeface="Arial"/>
              </a:rPr>
              <a:t>25</a:t>
            </a:r>
            <a:r>
              <a:rPr lang="zh-CN" sz="1350">
                <a:solidFill>
                  <a:srgbClr val="99BDED"/>
                </a:solidFill>
                <a:latin typeface="Arial"/>
                <a:ea typeface="Arial"/>
              </a:rPr>
              <a:t>日）改变阈值数字，不改变机制；</a:t>
            </a:r>
            <a:endParaRPr/>
          </a:p>
          <a:p>
            <a:pPr>
              <a:lnSpc>
                <a:spcPct val="170000"/>
              </a:lnSpc>
            </a:pPr>
            <a:r>
              <a:rPr lang="zh-CN" sz="1350">
                <a:solidFill>
                  <a:srgbClr val="99BDED"/>
                </a:solidFill>
                <a:latin typeface="Arial"/>
                <a:ea typeface="Arial"/>
              </a:rPr>
              <a:t>四个触发器决定策略何时切换。</a:t>
            </a:r>
            <a:endParaRPr/>
          </a:p>
        </p:txBody>
      </p:sp>
    </p:spTree>
  </p:cSld>
</p:sld>
</file>

<file path=ppt/slides/slide13.xml><?xml version="1.0" encoding="utf-8"?>
<p:sld xmlns:p="http://schemas.openxmlformats.org/presentationml/2006/main" xmlns:a="http://schemas.openxmlformats.org/drawingml/2006/main">
  <p:cSld>
    <p:spTree>
      <p:nvGrpSpPr>
        <p:cNvPr id="77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"/>
          <p:cNvSpPr/>
          <p:nvPr/>
        </p:nvSpPr>
        <p:spPr>
          <a:xfrm rot="0" flipH="0" flipV="0"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p>
            <a:pPr/>
            <a:endParaRPr/>
          </a:p>
        </p:txBody>
      </p:sp>
      <p:sp>
        <p:nvSpPr>
          <p:cNvPr id="79" name="" descr="{&quot;isTemplate&quot;:true,&quot;type&quot;:&quot;text&quot;}"/>
          <p:cNvSpPr txBox="1"/>
          <p:nvPr/>
        </p:nvSpPr>
        <p:spPr>
          <a:xfrm rot="0" flipH="0" flipV="0">
            <a:off x="533400" y="419100"/>
            <a:ext cx="11125200" cy="419100"/>
          </a:xfrm>
          <a:prstGeom prst="rect"/>
        </p:spPr>
        <p:txBody>
          <a:bodyPr wrap="none" lIns="0" tIns="0" rIns="0" bIns="0"/>
          <a:p>
            <a:pPr>
              <a:lnSpc>
                <a:spcPct val="130000"/>
              </a:lnSpc>
            </a:pPr>
            <a:r>
              <a:rPr lang="en-US" sz="2100" b="1">
                <a:solidFill>
                  <a:srgbClr val="061F32"/>
                </a:solidFill>
                <a:latin typeface="Arial"/>
                <a:ea typeface="Arial"/>
              </a:rPr>
              <a:t>8/25 </a:t>
            </a:r>
            <a:r>
              <a:rPr lang="zh-CN" sz="2100" b="1">
                <a:solidFill>
                  <a:srgbClr val="061F32"/>
                </a:solidFill>
                <a:latin typeface="Arial"/>
                <a:ea typeface="Arial"/>
              </a:rPr>
              <a:t>起切换</a:t>
            </a:r>
            <a:r>
              <a:rPr lang="en-US" sz="2100" b="1">
                <a:solidFill>
                  <a:srgbClr val="061F32"/>
                </a:solidFill>
                <a:latin typeface="Arial"/>
                <a:ea typeface="Arial"/>
              </a:rPr>
              <a:t> TA2701/EG2701 </a:t>
            </a:r>
            <a:r>
              <a:rPr lang="zh-CN" sz="2100" b="1">
                <a:solidFill>
                  <a:srgbClr val="061F32"/>
                </a:solidFill>
                <a:latin typeface="Arial"/>
                <a:ea typeface="Arial"/>
              </a:rPr>
              <a:t>新窗口（</a:t>
            </a:r>
            <a:r>
              <a:rPr lang="en-US" sz="2100" b="1">
                <a:solidFill>
                  <a:srgbClr val="061F32"/>
                </a:solidFill>
                <a:latin typeface="Arial"/>
                <a:ea typeface="Arial"/>
              </a:rPr>
              <a:t>8/25–9/24</a:t>
            </a:r>
            <a:r>
              <a:rPr lang="zh-CN" sz="2100" b="1">
                <a:solidFill>
                  <a:srgbClr val="061F32"/>
                </a:solidFill>
                <a:latin typeface="Arial"/>
                <a:ea typeface="Arial"/>
              </a:rPr>
              <a:t>），阈值随新口径滚动重算</a:t>
            </a:r>
            <a:endParaRPr/>
          </a:p>
        </p:txBody>
      </p:sp>
      <p:sp>
        <p:nvSpPr>
          <p:cNvPr id="80" name=""/>
          <p:cNvSpPr/>
          <p:nvPr/>
        </p:nvSpPr>
        <p:spPr>
          <a:xfrm rot="0" flipH="0" flipV="0">
            <a:off x="533400" y="952500"/>
            <a:ext cx="11125200" cy="9525"/>
          </a:xfrm>
          <a:prstGeom prst="rect">
            <a:avLst/>
          </a:prstGeom>
          <a:solidFill>
            <a:srgbClr val="061F32"/>
          </a:solidFill>
          <a:ln/>
        </p:spPr>
        <p:txBody>
          <a:bodyPr/>
          <a:p>
            <a:pPr/>
            <a:endParaRPr/>
          </a:p>
        </p:txBody>
      </p:sp>
      <p:sp>
        <p:nvSpPr>
          <p:cNvPr id="81" name=""/>
          <p:cNvSpPr/>
          <p:nvPr/>
        </p:nvSpPr>
        <p:spPr>
          <a:xfrm rot="0" flipH="0" flipV="0">
            <a:off x="723900" y="1952625"/>
            <a:ext cx="6477000" cy="28575"/>
          </a:xfrm>
          <a:prstGeom prst="rect">
            <a:avLst/>
          </a:prstGeom>
          <a:solidFill>
            <a:srgbClr val="061F32"/>
          </a:solidFill>
          <a:ln/>
        </p:spPr>
        <p:txBody>
          <a:bodyPr/>
          <a:p>
            <a:pPr/>
            <a:endParaRPr/>
          </a:p>
        </p:txBody>
      </p:sp>
      <p:sp>
        <p:nvSpPr>
          <p:cNvPr id="82" name=""/>
          <p:cNvSpPr/>
          <p:nvPr/>
        </p:nvSpPr>
        <p:spPr>
          <a:xfrm rot="0" flipH="0" flipV="0">
            <a:off x="1304925" y="1895475"/>
            <a:ext cx="171450" cy="171450"/>
          </a:xfrm>
          <a:prstGeom prst="roundRect">
            <a:avLst>
              <a:gd name="adj" fmla="val 50000"/>
            </a:avLst>
          </a:prstGeom>
          <a:solidFill>
            <a:srgbClr val="061F32"/>
          </a:solidFill>
          <a:ln/>
        </p:spPr>
        <p:txBody>
          <a:bodyPr/>
          <a:p>
            <a:pPr/>
            <a:endParaRPr/>
          </a:p>
        </p:txBody>
      </p:sp>
      <p:sp>
        <p:nvSpPr>
          <p:cNvPr id="83" name="" descr="{&quot;isTemplate&quot;:true,&quot;type&quot;:&quot;text&quot;}"/>
          <p:cNvSpPr txBox="1"/>
          <p:nvPr/>
        </p:nvSpPr>
        <p:spPr>
          <a:xfrm rot="0" flipH="0" flipV="0">
            <a:off x="800100" y="2200275"/>
            <a:ext cx="1190625" cy="228600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en-US" sz="1500" b="1">
                <a:solidFill>
                  <a:srgbClr val="061F32"/>
                </a:solidFill>
                <a:latin typeface="Arial"/>
                <a:ea typeface="Arial"/>
              </a:rPr>
              <a:t>8/24 </a:t>
            </a:r>
            <a:r>
              <a:rPr lang="zh-CN" sz="1500" b="1">
                <a:solidFill>
                  <a:srgbClr val="061F32"/>
                </a:solidFill>
                <a:latin typeface="Arial"/>
                <a:ea typeface="Arial"/>
              </a:rPr>
              <a:t>数据基准</a:t>
            </a:r>
            <a:endParaRPr/>
          </a:p>
        </p:txBody>
      </p:sp>
      <p:sp>
        <p:nvSpPr>
          <p:cNvPr id="84" name="" descr="{&quot;isTemplate&quot;:true,&quot;type&quot;:&quot;text&quot;}"/>
          <p:cNvSpPr txBox="1"/>
          <p:nvPr/>
        </p:nvSpPr>
        <p:spPr>
          <a:xfrm rot="0" flipH="0" flipV="0">
            <a:off x="581025" y="2505075"/>
            <a:ext cx="1619250" cy="1285875"/>
          </a:xfrm>
          <a:prstGeom prst="rect"/>
        </p:spPr>
        <p:txBody>
          <a:bodyPr wrap="none" lIns="0" tIns="0" rIns="0" bIns="0"/>
          <a:p>
            <a:pPr algn="ctr">
              <a:lnSpc>
                <a:spcPct val="150000"/>
              </a:lnSpc>
            </a:pPr>
            <a:r>
              <a:rPr lang="en-US" sz="1125">
                <a:solidFill>
                  <a:srgbClr val="44546A"/>
                </a:solidFill>
                <a:latin typeface="Arial"/>
                <a:ea typeface="Arial"/>
              </a:rPr>
              <a:t>TA2609 </a:t>
            </a:r>
            <a:r>
              <a:rPr lang="zh-CN" sz="1125">
                <a:solidFill>
                  <a:srgbClr val="44546A"/>
                </a:solidFill>
                <a:latin typeface="Arial"/>
                <a:ea typeface="Arial"/>
              </a:rPr>
              <a:t>均价</a:t>
            </a:r>
            <a:r>
              <a:rPr lang="en-US" sz="1125">
                <a:solidFill>
                  <a:srgbClr val="44546A"/>
                </a:solidFill>
                <a:latin typeface="Arial"/>
                <a:ea typeface="Arial"/>
              </a:rPr>
              <a:t> 5807</a:t>
            </a:r>
            <a:endParaRPr/>
          </a:p>
          <a:p>
            <a:pPr algn="ctr">
              <a:lnSpc>
                <a:spcPct val="150000"/>
              </a:lnSpc>
            </a:pPr>
            <a:r>
              <a:rPr lang="zh-CN" sz="1125">
                <a:solidFill>
                  <a:srgbClr val="44546A"/>
                </a:solidFill>
                <a:latin typeface="Arial"/>
                <a:ea typeface="Arial"/>
              </a:rPr>
              <a:t>首档</a:t>
            </a:r>
            <a:r>
              <a:rPr lang="en-US" sz="1125">
                <a:solidFill>
                  <a:srgbClr val="44546A"/>
                </a:solidFill>
                <a:latin typeface="Arial"/>
                <a:ea typeface="Arial"/>
              </a:rPr>
              <a:t> 5757 / </a:t>
            </a:r>
            <a:r>
              <a:rPr lang="zh-CN" sz="1125">
                <a:solidFill>
                  <a:srgbClr val="44546A"/>
                </a:solidFill>
                <a:latin typeface="Arial"/>
                <a:ea typeface="Arial"/>
              </a:rPr>
              <a:t>强建</a:t>
            </a:r>
            <a:r>
              <a:rPr lang="en-US" sz="1125">
                <a:solidFill>
                  <a:srgbClr val="44546A"/>
                </a:solidFill>
                <a:latin typeface="Arial"/>
                <a:ea typeface="Arial"/>
              </a:rPr>
              <a:t> 5727</a:t>
            </a:r>
            <a:endParaRPr/>
          </a:p>
          <a:p>
            <a:pPr algn="ctr">
              <a:lnSpc>
                <a:spcPct val="150000"/>
              </a:lnSpc>
            </a:pPr>
            <a:r>
              <a:rPr lang="en-US" sz="1125">
                <a:solidFill>
                  <a:srgbClr val="44546A"/>
                </a:solidFill>
                <a:latin typeface="Arial"/>
                <a:ea typeface="Arial"/>
              </a:rPr>
              <a:t>EG2609 </a:t>
            </a:r>
            <a:r>
              <a:rPr lang="zh-CN" sz="1125">
                <a:solidFill>
                  <a:srgbClr val="44546A"/>
                </a:solidFill>
                <a:latin typeface="Arial"/>
                <a:ea typeface="Arial"/>
              </a:rPr>
              <a:t>均价</a:t>
            </a:r>
            <a:r>
              <a:rPr lang="en-US" sz="1125">
                <a:solidFill>
                  <a:srgbClr val="44546A"/>
                </a:solidFill>
                <a:latin typeface="Arial"/>
                <a:ea typeface="Arial"/>
              </a:rPr>
              <a:t> 4980</a:t>
            </a:r>
            <a:endParaRPr/>
          </a:p>
          <a:p>
            <a:pPr algn="ctr">
              <a:lnSpc>
                <a:spcPct val="150000"/>
              </a:lnSpc>
            </a:pPr>
            <a:r>
              <a:rPr lang="zh-CN" sz="1125">
                <a:solidFill>
                  <a:srgbClr val="44546A"/>
                </a:solidFill>
                <a:latin typeface="Arial"/>
                <a:ea typeface="Arial"/>
              </a:rPr>
              <a:t>首档</a:t>
            </a:r>
            <a:r>
              <a:rPr lang="en-US" sz="1125">
                <a:solidFill>
                  <a:srgbClr val="44546A"/>
                </a:solidFill>
                <a:latin typeface="Arial"/>
                <a:ea typeface="Arial"/>
              </a:rPr>
              <a:t> 4930 / </a:t>
            </a:r>
            <a:r>
              <a:rPr lang="zh-CN" sz="1125">
                <a:solidFill>
                  <a:srgbClr val="44546A"/>
                </a:solidFill>
                <a:latin typeface="Arial"/>
                <a:ea typeface="Arial"/>
              </a:rPr>
              <a:t>强建</a:t>
            </a:r>
            <a:r>
              <a:rPr lang="en-US" sz="1125">
                <a:solidFill>
                  <a:srgbClr val="44546A"/>
                </a:solidFill>
                <a:latin typeface="Arial"/>
                <a:ea typeface="Arial"/>
              </a:rPr>
              <a:t> 4900</a:t>
            </a:r>
            <a:endParaRPr/>
          </a:p>
          <a:p>
            <a:pPr algn="ctr">
              <a:lnSpc>
                <a:spcPct val="150000"/>
              </a:lnSpc>
            </a:pPr>
            <a:r>
              <a:rPr lang="zh-CN" sz="1125">
                <a:solidFill>
                  <a:srgbClr val="44546A"/>
                </a:solidFill>
                <a:latin typeface="Arial"/>
                <a:ea typeface="Arial"/>
              </a:rPr>
              <a:t>（</a:t>
            </a:r>
            <a:r>
              <a:rPr lang="en-US" sz="1125">
                <a:solidFill>
                  <a:srgbClr val="44546A"/>
                </a:solidFill>
                <a:latin typeface="Arial"/>
                <a:ea typeface="Arial"/>
              </a:rPr>
              <a:t>8/24 </a:t>
            </a:r>
            <a:r>
              <a:rPr lang="zh-CN" sz="1125">
                <a:solidFill>
                  <a:srgbClr val="44546A"/>
                </a:solidFill>
                <a:latin typeface="Arial"/>
                <a:ea typeface="Arial"/>
              </a:rPr>
              <a:t>快照）</a:t>
            </a:r>
            <a:endParaRPr/>
          </a:p>
        </p:txBody>
      </p:sp>
      <p:sp>
        <p:nvSpPr>
          <p:cNvPr id="85" name=""/>
          <p:cNvSpPr/>
          <p:nvPr/>
        </p:nvSpPr>
        <p:spPr>
          <a:xfrm rot="0" flipH="0" flipV="0">
            <a:off x="3019425" y="1895475"/>
            <a:ext cx="171450" cy="171450"/>
          </a:xfrm>
          <a:prstGeom prst="roundRect">
            <a:avLst>
              <a:gd name="adj" fmla="val 50000"/>
            </a:avLst>
          </a:prstGeom>
          <a:solidFill>
            <a:srgbClr val="08A6F6"/>
          </a:solidFill>
          <a:ln/>
        </p:spPr>
        <p:txBody>
          <a:bodyPr/>
          <a:p>
            <a:pPr/>
            <a:endParaRPr/>
          </a:p>
        </p:txBody>
      </p:sp>
      <p:sp>
        <p:nvSpPr>
          <p:cNvPr id="86" name="" descr="{&quot;isTemplate&quot;:true,&quot;type&quot;:&quot;text&quot;}"/>
          <p:cNvSpPr txBox="1"/>
          <p:nvPr/>
        </p:nvSpPr>
        <p:spPr>
          <a:xfrm rot="0" flipH="0" flipV="0">
            <a:off x="2514600" y="2200275"/>
            <a:ext cx="1190625" cy="228600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en-US" sz="1500" b="1">
                <a:solidFill>
                  <a:srgbClr val="08A6F6"/>
                </a:solidFill>
                <a:latin typeface="Arial"/>
                <a:ea typeface="Arial"/>
              </a:rPr>
              <a:t>8/25 </a:t>
            </a:r>
            <a:r>
              <a:rPr lang="zh-CN" sz="1500" b="1">
                <a:solidFill>
                  <a:srgbClr val="08A6F6"/>
                </a:solidFill>
                <a:latin typeface="Arial"/>
                <a:ea typeface="Arial"/>
              </a:rPr>
              <a:t>换月切换</a:t>
            </a:r>
            <a:endParaRPr/>
          </a:p>
        </p:txBody>
      </p:sp>
      <p:sp>
        <p:nvSpPr>
          <p:cNvPr id="87" name="" descr="{&quot;isTemplate&quot;:true,&quot;type&quot;:&quot;text&quot;}"/>
          <p:cNvSpPr txBox="1"/>
          <p:nvPr/>
        </p:nvSpPr>
        <p:spPr>
          <a:xfrm rot="0" flipH="0" flipV="0">
            <a:off x="2295525" y="2505075"/>
            <a:ext cx="1619250" cy="771525"/>
          </a:xfrm>
          <a:prstGeom prst="rect"/>
        </p:spPr>
        <p:txBody>
          <a:bodyPr wrap="none" lIns="0" tIns="0" rIns="0" bIns="0"/>
          <a:p>
            <a:pPr algn="ctr">
              <a:lnSpc>
                <a:spcPct val="150000"/>
              </a:lnSpc>
            </a:pPr>
            <a:r>
              <a:rPr lang="en-US" sz="1125">
                <a:solidFill>
                  <a:srgbClr val="44546A"/>
                </a:solidFill>
                <a:latin typeface="Arial"/>
                <a:ea typeface="Arial"/>
              </a:rPr>
              <a:t>25–24 </a:t>
            </a:r>
            <a:r>
              <a:rPr lang="zh-CN" sz="1125">
                <a:solidFill>
                  <a:srgbClr val="44546A"/>
                </a:solidFill>
                <a:latin typeface="Arial"/>
                <a:ea typeface="Arial"/>
              </a:rPr>
              <a:t>启用</a:t>
            </a:r>
            <a:r>
              <a:rPr lang="en-US" sz="1125">
                <a:solidFill>
                  <a:srgbClr val="44546A"/>
                </a:solidFill>
                <a:latin typeface="Arial"/>
                <a:ea typeface="Arial"/>
              </a:rPr>
              <a:t> 2701</a:t>
            </a:r>
            <a:endParaRPr/>
          </a:p>
          <a:p>
            <a:pPr algn="ctr">
              <a:lnSpc>
                <a:spcPct val="150000"/>
              </a:lnSpc>
            </a:pPr>
            <a:r>
              <a:rPr lang="en-US" sz="1125">
                <a:solidFill>
                  <a:srgbClr val="44546A"/>
                </a:solidFill>
                <a:latin typeface="Arial"/>
                <a:ea typeface="Arial"/>
              </a:rPr>
              <a:t>TA/EG </a:t>
            </a:r>
            <a:r>
              <a:rPr lang="zh-CN" sz="1125">
                <a:solidFill>
                  <a:srgbClr val="44546A"/>
                </a:solidFill>
                <a:latin typeface="Arial"/>
                <a:ea typeface="Arial"/>
              </a:rPr>
              <a:t>双合约</a:t>
            </a:r>
            <a:endParaRPr/>
          </a:p>
          <a:p>
            <a:pPr algn="ctr">
              <a:lnSpc>
                <a:spcPct val="150000"/>
              </a:lnSpc>
            </a:pPr>
            <a:r>
              <a:rPr lang="en-US" sz="1125">
                <a:solidFill>
                  <a:srgbClr val="44546A"/>
                </a:solidFill>
                <a:latin typeface="Arial"/>
                <a:ea typeface="Arial"/>
              </a:rPr>
              <a:t>26–25 </a:t>
            </a:r>
            <a:r>
              <a:rPr lang="zh-CN" sz="1125">
                <a:solidFill>
                  <a:srgbClr val="44546A"/>
                </a:solidFill>
                <a:latin typeface="Arial"/>
                <a:ea typeface="Arial"/>
              </a:rPr>
              <a:t>当日收官</a:t>
            </a:r>
            <a:r>
              <a:rPr lang="en-US" sz="1125">
                <a:solidFill>
                  <a:srgbClr val="44546A"/>
                </a:solidFill>
                <a:latin typeface="Arial"/>
                <a:ea typeface="Arial"/>
              </a:rPr>
              <a:t> 09</a:t>
            </a:r>
            <a:endParaRPr/>
          </a:p>
        </p:txBody>
      </p:sp>
      <p:sp>
        <p:nvSpPr>
          <p:cNvPr id="88" name=""/>
          <p:cNvSpPr/>
          <p:nvPr/>
        </p:nvSpPr>
        <p:spPr>
          <a:xfrm rot="0" flipH="0" flipV="0">
            <a:off x="4733925" y="1895475"/>
            <a:ext cx="171450" cy="171450"/>
          </a:xfrm>
          <a:prstGeom prst="roundRect">
            <a:avLst>
              <a:gd name="adj" fmla="val 50000"/>
            </a:avLst>
          </a:prstGeom>
          <a:solidFill>
            <a:srgbClr val="061F32"/>
          </a:solidFill>
          <a:ln/>
        </p:spPr>
        <p:txBody>
          <a:bodyPr/>
          <a:p>
            <a:pPr/>
            <a:endParaRPr/>
          </a:p>
        </p:txBody>
      </p:sp>
      <p:sp>
        <p:nvSpPr>
          <p:cNvPr id="89" name="" descr="{&quot;isTemplate&quot;:true,&quot;type&quot;:&quot;text&quot;}"/>
          <p:cNvSpPr txBox="1"/>
          <p:nvPr/>
        </p:nvSpPr>
        <p:spPr>
          <a:xfrm rot="0" flipH="0" flipV="0">
            <a:off x="4181475" y="2200275"/>
            <a:ext cx="1285875" cy="228600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en-US" sz="1500" b="1">
                <a:solidFill>
                  <a:srgbClr val="061F32"/>
                </a:solidFill>
                <a:latin typeface="Arial"/>
                <a:ea typeface="Arial"/>
              </a:rPr>
              <a:t>8/26–9/24 </a:t>
            </a:r>
            <a:r>
              <a:rPr lang="zh-CN" sz="1500" b="1">
                <a:solidFill>
                  <a:srgbClr val="061F32"/>
                </a:solidFill>
                <a:latin typeface="Arial"/>
                <a:ea typeface="Arial"/>
              </a:rPr>
              <a:t>累计</a:t>
            </a:r>
            <a:endParaRPr/>
          </a:p>
        </p:txBody>
      </p:sp>
      <p:sp>
        <p:nvSpPr>
          <p:cNvPr id="90" name="" descr="{&quot;isTemplate&quot;:true,&quot;type&quot;:&quot;text&quot;}"/>
          <p:cNvSpPr txBox="1"/>
          <p:nvPr/>
        </p:nvSpPr>
        <p:spPr>
          <a:xfrm rot="0" flipH="0" flipV="0">
            <a:off x="4010025" y="2505075"/>
            <a:ext cx="1619250" cy="514350"/>
          </a:xfrm>
          <a:prstGeom prst="rect"/>
        </p:spPr>
        <p:txBody>
          <a:bodyPr wrap="none" lIns="0" tIns="0" rIns="0" bIns="0"/>
          <a:p>
            <a:pPr algn="ctr">
              <a:lnSpc>
                <a:spcPct val="150000"/>
              </a:lnSpc>
            </a:pPr>
            <a:r>
              <a:rPr lang="en-US" sz="1125">
                <a:solidFill>
                  <a:srgbClr val="44546A"/>
                </a:solidFill>
                <a:latin typeface="Arial"/>
                <a:ea typeface="Arial"/>
              </a:rPr>
              <a:t>TA/EG 2701 </a:t>
            </a:r>
            <a:r>
              <a:rPr lang="zh-CN" sz="1125">
                <a:solidFill>
                  <a:srgbClr val="44546A"/>
                </a:solidFill>
                <a:latin typeface="Arial"/>
                <a:ea typeface="Arial"/>
              </a:rPr>
              <a:t>从零累计</a:t>
            </a:r>
            <a:endParaRPr/>
          </a:p>
          <a:p>
            <a:pPr algn="ctr">
              <a:lnSpc>
                <a:spcPct val="150000"/>
              </a:lnSpc>
            </a:pPr>
            <a:r>
              <a:rPr lang="zh-CN" sz="1125">
                <a:solidFill>
                  <a:srgbClr val="44546A"/>
                </a:solidFill>
                <a:latin typeface="Arial"/>
                <a:ea typeface="Arial"/>
              </a:rPr>
              <a:t>触发线逐日重算</a:t>
            </a:r>
            <a:endParaRPr/>
          </a:p>
        </p:txBody>
      </p:sp>
      <p:sp>
        <p:nvSpPr>
          <p:cNvPr id="91" name=""/>
          <p:cNvSpPr/>
          <p:nvPr/>
        </p:nvSpPr>
        <p:spPr>
          <a:xfrm rot="0" flipH="0" flipV="0">
            <a:off x="6448425" y="1895475"/>
            <a:ext cx="171450" cy="171450"/>
          </a:xfrm>
          <a:prstGeom prst="roundRect">
            <a:avLst>
              <a:gd name="adj" fmla="val 50000"/>
            </a:avLst>
          </a:prstGeom>
          <a:solidFill>
            <a:srgbClr val="99BDED"/>
          </a:solidFill>
          <a:ln/>
        </p:spPr>
        <p:txBody>
          <a:bodyPr/>
          <a:p>
            <a:pPr/>
            <a:endParaRPr/>
          </a:p>
        </p:txBody>
      </p:sp>
      <p:sp>
        <p:nvSpPr>
          <p:cNvPr id="92" name="" descr="{&quot;isTemplate&quot;:true,&quot;type&quot;:&quot;text&quot;}"/>
          <p:cNvSpPr txBox="1"/>
          <p:nvPr/>
        </p:nvSpPr>
        <p:spPr>
          <a:xfrm rot="0" flipH="0" flipV="0">
            <a:off x="5943600" y="2200275"/>
            <a:ext cx="1190625" cy="228600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en-US" sz="1500" b="1">
                <a:solidFill>
                  <a:srgbClr val="44546A"/>
                </a:solidFill>
                <a:latin typeface="Arial"/>
                <a:ea typeface="Arial"/>
              </a:rPr>
              <a:t>9/24 </a:t>
            </a:r>
            <a:r>
              <a:rPr lang="zh-CN" sz="1500" b="1">
                <a:solidFill>
                  <a:srgbClr val="44546A"/>
                </a:solidFill>
                <a:latin typeface="Arial"/>
                <a:ea typeface="Arial"/>
              </a:rPr>
              <a:t>窗口截止</a:t>
            </a:r>
            <a:endParaRPr/>
          </a:p>
        </p:txBody>
      </p:sp>
      <p:sp>
        <p:nvSpPr>
          <p:cNvPr id="93" name="" descr="{&quot;isTemplate&quot;:true,&quot;type&quot;:&quot;text&quot;}"/>
          <p:cNvSpPr txBox="1"/>
          <p:nvPr/>
        </p:nvSpPr>
        <p:spPr>
          <a:xfrm rot="0" flipH="0" flipV="0">
            <a:off x="5772150" y="2505075"/>
            <a:ext cx="1524000" cy="514350"/>
          </a:xfrm>
          <a:prstGeom prst="rect"/>
        </p:spPr>
        <p:txBody>
          <a:bodyPr wrap="none" lIns="0" tIns="0" rIns="0" bIns="0"/>
          <a:p>
            <a:pPr algn="ctr">
              <a:lnSpc>
                <a:spcPct val="150000"/>
              </a:lnSpc>
            </a:pPr>
            <a:r>
              <a:rPr lang="en-US" sz="1125">
                <a:solidFill>
                  <a:srgbClr val="44546A"/>
                </a:solidFill>
                <a:latin typeface="Arial"/>
                <a:ea typeface="Arial"/>
              </a:rPr>
              <a:t>9/25 </a:t>
            </a:r>
            <a:r>
              <a:rPr lang="zh-CN" sz="1125">
                <a:solidFill>
                  <a:srgbClr val="44546A"/>
                </a:solidFill>
                <a:latin typeface="Arial"/>
                <a:ea typeface="Arial"/>
              </a:rPr>
              <a:t>起进入下一轮</a:t>
            </a:r>
            <a:endParaRPr/>
          </a:p>
          <a:p>
            <a:pPr algn="ctr">
              <a:lnSpc>
                <a:spcPct val="150000"/>
              </a:lnSpc>
            </a:pPr>
            <a:r>
              <a:rPr lang="en-US" sz="1125">
                <a:solidFill>
                  <a:srgbClr val="44546A"/>
                </a:solidFill>
                <a:latin typeface="Arial"/>
                <a:ea typeface="Arial"/>
              </a:rPr>
              <a:t>25–24 </a:t>
            </a:r>
            <a:r>
              <a:rPr lang="zh-CN" sz="1125">
                <a:solidFill>
                  <a:srgbClr val="44546A"/>
                </a:solidFill>
                <a:latin typeface="Arial"/>
                <a:ea typeface="Arial"/>
              </a:rPr>
              <a:t>滚动窗口</a:t>
            </a:r>
            <a:endParaRPr/>
          </a:p>
        </p:txBody>
      </p:sp>
      <p:sp>
        <p:nvSpPr>
          <p:cNvPr id="94" name=""/>
          <p:cNvSpPr/>
          <p:nvPr/>
        </p:nvSpPr>
        <p:spPr>
          <a:xfrm rot="0" flipH="0" flipV="0">
            <a:off x="571500" y="4171950"/>
            <a:ext cx="6858000" cy="1323975"/>
          </a:xfrm>
          <a:prstGeom prst="rect">
            <a:avLst/>
          </a:prstGeom>
          <a:solidFill>
            <a:srgbClr val="EAF6FE"/>
          </a:solidFill>
          <a:ln/>
        </p:spPr>
        <p:txBody>
          <a:bodyPr/>
          <a:p>
            <a:pPr/>
            <a:endParaRPr/>
          </a:p>
        </p:txBody>
      </p:sp>
      <p:sp>
        <p:nvSpPr>
          <p:cNvPr id="95" name=""/>
          <p:cNvSpPr/>
          <p:nvPr/>
        </p:nvSpPr>
        <p:spPr>
          <a:xfrm rot="0" flipH="0" flipV="0">
            <a:off x="533400" y="4171950"/>
            <a:ext cx="6896100" cy="1323975"/>
          </a:xfrm>
          <a:custGeom>
            <a:pathLst>
              <a:path w="724" h="139">
                <a:moveTo>
                  <a:pt x="0" y="0"/>
                </a:moveTo>
                <a:lnTo>
                  <a:pt x="4" y="0"/>
                </a:lnTo>
                <a:lnTo>
                  <a:pt x="4" y="139"/>
                </a:lnTo>
                <a:lnTo>
                  <a:pt x="0" y="139"/>
                </a:lnTo>
                <a:close/>
              </a:path>
            </a:pathLst>
          </a:custGeom>
          <a:solidFill>
            <a:srgbClr val="08A6F6"/>
          </a:solidFill>
          <a:ln/>
        </p:spPr>
        <p:txBody>
          <a:bodyPr/>
          <a:p>
            <a:pPr/>
            <a:endParaRPr/>
          </a:p>
        </p:txBody>
      </p:sp>
      <p:sp>
        <p:nvSpPr>
          <p:cNvPr id="96" name="" descr="{&quot;isTemplate&quot;:true,&quot;type&quot;:&quot;text&quot;}"/>
          <p:cNvSpPr txBox="1"/>
          <p:nvPr/>
        </p:nvSpPr>
        <p:spPr>
          <a:xfrm rot="0" flipH="0" flipV="0">
            <a:off x="762000" y="4324350"/>
            <a:ext cx="6438900" cy="1019175"/>
          </a:xfrm>
          <a:prstGeom prst="rect"/>
        </p:spPr>
        <p:txBody>
          <a:bodyPr wrap="square" lIns="0" tIns="0" rIns="0" bIns="0">
            <a:normAutofit/>
          </a:bodyPr>
          <a:p>
            <a:pPr>
              <a:lnSpc>
                <a:spcPct val="155000"/>
              </a:lnSpc>
            </a:pPr>
            <a:r>
              <a:rPr lang="zh-CN" sz="1425" b="1">
                <a:solidFill>
                  <a:srgbClr val="061F32"/>
                </a:solidFill>
                <a:latin typeface="Arial"/>
                <a:ea typeface="Arial"/>
              </a:rPr>
              <a:t>机制不变、数字会变：</a:t>
            </a:r>
            <a:r>
              <a:rPr lang="zh-CN" sz="1425">
                <a:solidFill>
                  <a:srgbClr val="061F32"/>
                </a:solidFill>
                <a:latin typeface="Arial"/>
                <a:ea typeface="Arial"/>
              </a:rPr>
              <a:t>新窗口均价由</a:t>
            </a:r>
            <a:r>
              <a:rPr lang="en-US" sz="1425">
                <a:solidFill>
                  <a:srgbClr val="061F32"/>
                </a:solidFill>
                <a:latin typeface="Arial"/>
                <a:ea typeface="Arial"/>
              </a:rPr>
              <a:t> TA2701/EG2701 </a:t>
            </a:r>
            <a:r>
              <a:rPr lang="zh-CN" sz="1425">
                <a:solidFill>
                  <a:srgbClr val="061F32"/>
                </a:solidFill>
                <a:latin typeface="Arial"/>
                <a:ea typeface="Arial"/>
              </a:rPr>
              <a:t>从零累计，触发线逐日滚动更新；强烈建议档固定</a:t>
            </a:r>
            <a:r>
              <a:rPr lang="en-US" sz="1425">
                <a:solidFill>
                  <a:srgbClr val="061F32"/>
                </a:solidFill>
                <a:latin typeface="Arial"/>
                <a:ea typeface="Arial"/>
              </a:rPr>
              <a:t> −80 </a:t>
            </a:r>
            <a:r>
              <a:rPr lang="zh-CN" sz="1425">
                <a:solidFill>
                  <a:srgbClr val="061F32"/>
                </a:solidFill>
                <a:latin typeface="Arial"/>
                <a:ea typeface="Arial"/>
              </a:rPr>
              <a:t>元，换月不重算。换月期间点价判定沿用</a:t>
            </a:r>
            <a:r>
              <a:rPr lang="en-US" sz="1425">
                <a:solidFill>
                  <a:srgbClr val="061F32"/>
                </a:solidFill>
                <a:latin typeface="Arial"/>
                <a:ea typeface="Arial"/>
              </a:rPr>
              <a:t> 25–24 </a:t>
            </a:r>
            <a:r>
              <a:rPr lang="zh-CN" sz="1425">
                <a:solidFill>
                  <a:srgbClr val="061F32"/>
                </a:solidFill>
                <a:latin typeface="Arial"/>
                <a:ea typeface="Arial"/>
              </a:rPr>
              <a:t>主周期口径，避免双周期混淆。</a:t>
            </a:r>
            <a:endParaRPr/>
          </a:p>
        </p:txBody>
      </p:sp>
      <p:sp>
        <p:nvSpPr>
          <p:cNvPr id="97" name=""/>
          <p:cNvSpPr/>
          <p:nvPr/>
        </p:nvSpPr>
        <p:spPr>
          <a:xfrm rot="0" flipH="0" flipV="0">
            <a:off x="7696200" y="1762125"/>
            <a:ext cx="3962400" cy="3810000"/>
          </a:xfrm>
          <a:prstGeom prst="rect">
            <a:avLst/>
          </a:prstGeom>
          <a:solidFill>
            <a:srgbClr val="F5F7FA"/>
          </a:solidFill>
          <a:ln/>
        </p:spPr>
        <p:txBody>
          <a:bodyPr/>
          <a:p>
            <a:pPr/>
            <a:endParaRPr/>
          </a:p>
        </p:txBody>
      </p:sp>
      <p:sp>
        <p:nvSpPr>
          <p:cNvPr id="98" name="" descr="{&quot;isTemplate&quot;:true,&quot;type&quot;:&quot;text&quot;}"/>
          <p:cNvSpPr txBox="1"/>
          <p:nvPr/>
        </p:nvSpPr>
        <p:spPr>
          <a:xfrm rot="0" flipH="0" flipV="0">
            <a:off x="7924800" y="2057400"/>
            <a:ext cx="3505200" cy="257175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en-US" sz="1650" b="1">
                <a:solidFill>
                  <a:srgbClr val="061F32"/>
                </a:solidFill>
                <a:latin typeface="Arial"/>
                <a:ea typeface="Arial"/>
              </a:rPr>
              <a:t>EG </a:t>
            </a:r>
            <a:r>
              <a:rPr lang="zh-CN" sz="1650" b="1">
                <a:solidFill>
                  <a:srgbClr val="061F32"/>
                </a:solidFill>
                <a:latin typeface="Arial"/>
                <a:ea typeface="Arial"/>
              </a:rPr>
              <a:t>同口径对照（</a:t>
            </a:r>
            <a:r>
              <a:rPr lang="en-US" sz="1650" b="1">
                <a:solidFill>
                  <a:srgbClr val="061F32"/>
                </a:solidFill>
                <a:latin typeface="Arial"/>
                <a:ea typeface="Arial"/>
              </a:rPr>
              <a:t>EG2609 · 8/24</a:t>
            </a:r>
            <a:r>
              <a:rPr lang="zh-CN" sz="1650" b="1">
                <a:solidFill>
                  <a:srgbClr val="061F32"/>
                </a:solidFill>
                <a:latin typeface="Arial"/>
                <a:ea typeface="Arial"/>
              </a:rPr>
              <a:t>）</a:t>
            </a:r>
            <a:endParaRPr/>
          </a:p>
        </p:txBody>
      </p:sp>
      <p:sp>
        <p:nvSpPr>
          <p:cNvPr id="99" name="" descr="{&quot;isTemplate&quot;:true,&quot;type&quot;:&quot;text&quot;}"/>
          <p:cNvSpPr txBox="1"/>
          <p:nvPr/>
        </p:nvSpPr>
        <p:spPr>
          <a:xfrm rot="0" flipH="0" flipV="0">
            <a:off x="7924800" y="2476500"/>
            <a:ext cx="3505200" cy="190500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zh-CN" sz="1200">
                <a:solidFill>
                  <a:srgbClr val="808080"/>
                </a:solidFill>
                <a:latin typeface="Arial"/>
                <a:ea typeface="Arial"/>
              </a:rPr>
              <a:t>窗口均价</a:t>
            </a:r>
            <a:r>
              <a:rPr lang="en-US" sz="1200">
                <a:solidFill>
                  <a:srgbClr val="808080"/>
                </a:solidFill>
                <a:latin typeface="Arial"/>
                <a:ea typeface="Arial"/>
              </a:rPr>
              <a:t> / </a:t>
            </a:r>
            <a:r>
              <a:rPr lang="zh-CN" sz="1200">
                <a:solidFill>
                  <a:srgbClr val="808080"/>
                </a:solidFill>
                <a:latin typeface="Arial"/>
                <a:ea typeface="Arial"/>
              </a:rPr>
              <a:t>结算价</a:t>
            </a:r>
            <a:endParaRPr/>
          </a:p>
        </p:txBody>
      </p:sp>
      <p:sp>
        <p:nvSpPr>
          <p:cNvPr id="100" name="" descr="{&quot;isTemplate&quot;:true,&quot;type&quot;:&quot;text&quot;}"/>
          <p:cNvSpPr txBox="1"/>
          <p:nvPr/>
        </p:nvSpPr>
        <p:spPr>
          <a:xfrm rot="0" flipH="0" flipV="0">
            <a:off x="7924800" y="2667000"/>
            <a:ext cx="3505200" cy="323850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en-US" sz="2100" b="1">
                <a:solidFill>
                  <a:srgbClr val="061F32"/>
                </a:solidFill>
                <a:latin typeface="Arial"/>
                <a:ea typeface="Arial"/>
              </a:rPr>
              <a:t>4980 / 5501 </a:t>
            </a:r>
            <a:r>
              <a:rPr lang="zh-CN" sz="2100" b="1">
                <a:solidFill>
                  <a:srgbClr val="061F32"/>
                </a:solidFill>
                <a:latin typeface="Arial"/>
                <a:ea typeface="Arial"/>
              </a:rPr>
              <a:t>元</a:t>
            </a:r>
            <a:endParaRPr/>
          </a:p>
        </p:txBody>
      </p:sp>
      <p:sp>
        <p:nvSpPr>
          <p:cNvPr id="101" name="" descr="{&quot;isTemplate&quot;:true,&quot;type&quot;:&quot;text&quot;}"/>
          <p:cNvSpPr txBox="1"/>
          <p:nvPr/>
        </p:nvSpPr>
        <p:spPr>
          <a:xfrm rot="0" flipH="0" flipV="0">
            <a:off x="7924800" y="3152775"/>
            <a:ext cx="3505200" cy="190500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en-US" sz="1200">
                <a:solidFill>
                  <a:srgbClr val="808080"/>
                </a:solidFill>
                <a:latin typeface="Arial"/>
                <a:ea typeface="Arial"/>
              </a:rPr>
              <a:t>CCF </a:t>
            </a:r>
            <a:r>
              <a:rPr lang="zh-CN" sz="1200">
                <a:solidFill>
                  <a:srgbClr val="808080"/>
                </a:solidFill>
                <a:latin typeface="Arial"/>
                <a:ea typeface="Arial"/>
              </a:rPr>
              <a:t>基差（升水</a:t>
            </a:r>
            <a:r>
              <a:rPr lang="en-US" sz="1200">
                <a:solidFill>
                  <a:srgbClr val="808080"/>
                </a:solidFill>
                <a:latin typeface="Arial"/>
                <a:ea typeface="Arial"/>
              </a:rPr>
              <a:t> 8.9%</a:t>
            </a:r>
            <a:r>
              <a:rPr lang="zh-CN" sz="1200">
                <a:solidFill>
                  <a:srgbClr val="808080"/>
                </a:solidFill>
                <a:latin typeface="Arial"/>
                <a:ea typeface="Arial"/>
              </a:rPr>
              <a:t>）</a:t>
            </a:r>
            <a:endParaRPr/>
          </a:p>
        </p:txBody>
      </p:sp>
      <p:sp>
        <p:nvSpPr>
          <p:cNvPr id="102" name="" descr="{&quot;isTemplate&quot;:true,&quot;type&quot;:&quot;text&quot;}"/>
          <p:cNvSpPr txBox="1"/>
          <p:nvPr/>
        </p:nvSpPr>
        <p:spPr>
          <a:xfrm rot="0" flipH="0" flipV="0">
            <a:off x="7924800" y="3343275"/>
            <a:ext cx="3505200" cy="323850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en-US" sz="2100" b="1">
                <a:solidFill>
                  <a:srgbClr val="061F32"/>
                </a:solidFill>
                <a:latin typeface="Arial"/>
                <a:ea typeface="Arial"/>
              </a:rPr>
              <a:t>490 </a:t>
            </a:r>
            <a:r>
              <a:rPr lang="zh-CN" sz="2100" b="1">
                <a:solidFill>
                  <a:srgbClr val="061F32"/>
                </a:solidFill>
                <a:latin typeface="Arial"/>
                <a:ea typeface="Arial"/>
              </a:rPr>
              <a:t>元</a:t>
            </a:r>
            <a:r>
              <a:rPr lang="en-US" sz="2100" b="1">
                <a:solidFill>
                  <a:srgbClr val="061F32"/>
                </a:solidFill>
                <a:latin typeface="Arial"/>
                <a:ea typeface="Arial"/>
              </a:rPr>
              <a:t> · </a:t>
            </a:r>
            <a:r>
              <a:rPr lang="zh-CN" sz="2100" b="1">
                <a:solidFill>
                  <a:srgbClr val="061F32"/>
                </a:solidFill>
                <a:latin typeface="Arial"/>
                <a:ea typeface="Arial"/>
              </a:rPr>
              <a:t>走强</a:t>
            </a:r>
            <a:endParaRPr/>
          </a:p>
        </p:txBody>
      </p:sp>
      <p:sp>
        <p:nvSpPr>
          <p:cNvPr id="103" name="" descr="{&quot;isTemplate&quot;:true,&quot;type&quot;:&quot;text&quot;}"/>
          <p:cNvSpPr txBox="1"/>
          <p:nvPr/>
        </p:nvSpPr>
        <p:spPr>
          <a:xfrm rot="0" flipH="0" flipV="0">
            <a:off x="7924800" y="3829050"/>
            <a:ext cx="3505200" cy="190500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zh-CN" sz="1200">
                <a:solidFill>
                  <a:srgbClr val="808080"/>
                </a:solidFill>
                <a:latin typeface="Arial"/>
                <a:ea typeface="Arial"/>
              </a:rPr>
              <a:t>首档线</a:t>
            </a:r>
            <a:r>
              <a:rPr lang="en-US" sz="1200">
                <a:solidFill>
                  <a:srgbClr val="808080"/>
                </a:solidFill>
                <a:latin typeface="Arial"/>
                <a:ea typeface="Arial"/>
              </a:rPr>
              <a:t> / </a:t>
            </a:r>
            <a:r>
              <a:rPr lang="zh-CN" sz="1200">
                <a:solidFill>
                  <a:srgbClr val="808080"/>
                </a:solidFill>
                <a:latin typeface="Arial"/>
                <a:ea typeface="Arial"/>
              </a:rPr>
              <a:t>强烈建议线（−</a:t>
            </a:r>
            <a:r>
              <a:rPr lang="en-US" sz="1200">
                <a:solidFill>
                  <a:srgbClr val="808080"/>
                </a:solidFill>
                <a:latin typeface="Arial"/>
                <a:ea typeface="Arial"/>
              </a:rPr>
              <a:t>50 / −80 </a:t>
            </a:r>
            <a:r>
              <a:rPr lang="zh-CN" sz="1200">
                <a:solidFill>
                  <a:srgbClr val="808080"/>
                </a:solidFill>
                <a:latin typeface="Arial"/>
                <a:ea typeface="Arial"/>
              </a:rPr>
              <a:t>元）</a:t>
            </a:r>
            <a:endParaRPr/>
          </a:p>
        </p:txBody>
      </p:sp>
      <p:sp>
        <p:nvSpPr>
          <p:cNvPr id="104" name="" descr="{&quot;isTemplate&quot;:true,&quot;type&quot;:&quot;text&quot;}"/>
          <p:cNvSpPr txBox="1"/>
          <p:nvPr/>
        </p:nvSpPr>
        <p:spPr>
          <a:xfrm rot="0" flipH="0" flipV="0">
            <a:off x="7924800" y="4019550"/>
            <a:ext cx="3505200" cy="323850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en-US" sz="2100" b="1">
                <a:solidFill>
                  <a:srgbClr val="08A6F6"/>
                </a:solidFill>
                <a:latin typeface="Arial"/>
                <a:ea typeface="Arial"/>
              </a:rPr>
              <a:t>4930 / 4900 </a:t>
            </a:r>
            <a:r>
              <a:rPr lang="zh-CN" sz="2100" b="1">
                <a:solidFill>
                  <a:srgbClr val="08A6F6"/>
                </a:solidFill>
                <a:latin typeface="Arial"/>
                <a:ea typeface="Arial"/>
              </a:rPr>
              <a:t>元</a:t>
            </a:r>
            <a:endParaRPr/>
          </a:p>
        </p:txBody>
      </p:sp>
      <p:sp>
        <p:nvSpPr>
          <p:cNvPr id="105" name=""/>
          <p:cNvSpPr/>
          <p:nvPr/>
        </p:nvSpPr>
        <p:spPr>
          <a:xfrm rot="0" flipH="0" flipV="0">
            <a:off x="7924800" y="4505325"/>
            <a:ext cx="3505200" cy="781050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p>
            <a:pPr/>
            <a:endParaRPr/>
          </a:p>
        </p:txBody>
      </p:sp>
      <p:sp>
        <p:nvSpPr>
          <p:cNvPr id="106" name="" descr="{&quot;isTemplate&quot;:true,&quot;type&quot;:&quot;text&quot;}"/>
          <p:cNvSpPr txBox="1"/>
          <p:nvPr/>
        </p:nvSpPr>
        <p:spPr>
          <a:xfrm rot="0" flipH="0" flipV="0">
            <a:off x="8058150" y="4600575"/>
            <a:ext cx="3238500" cy="590550"/>
          </a:xfrm>
          <a:prstGeom prst="rect"/>
        </p:spPr>
        <p:txBody>
          <a:bodyPr wrap="square" lIns="0" tIns="0" rIns="0" bIns="0">
            <a:normAutofit/>
          </a:bodyPr>
          <a:p>
            <a:pPr>
              <a:lnSpc>
                <a:spcPct val="150000"/>
              </a:lnSpc>
            </a:pPr>
            <a:r>
              <a:rPr lang="zh-CN" sz="1275">
                <a:solidFill>
                  <a:srgbClr val="44546A"/>
                </a:solidFill>
                <a:latin typeface="Arial"/>
                <a:ea typeface="Arial"/>
              </a:rPr>
              <a:t>现价距首档线</a:t>
            </a:r>
            <a:r>
              <a:rPr lang="en-US" sz="1275">
                <a:solidFill>
                  <a:srgbClr val="44546A"/>
                </a:solidFill>
                <a:latin typeface="Arial"/>
                <a:ea typeface="Arial"/>
              </a:rPr>
              <a:t> </a:t>
            </a:r>
            <a:r>
              <a:rPr lang="en-US" sz="1275" b="1">
                <a:solidFill>
                  <a:srgbClr val="5A0E13"/>
                </a:solidFill>
                <a:latin typeface="Arial"/>
                <a:ea typeface="Arial"/>
              </a:rPr>
              <a:t>-10.4%</a:t>
            </a:r>
            <a:r>
              <a:rPr lang="zh-CN" sz="1275">
                <a:solidFill>
                  <a:srgbClr val="44546A"/>
                </a:solidFill>
                <a:latin typeface="Arial"/>
                <a:ea typeface="Arial"/>
              </a:rPr>
              <a:t>——同处暂缓点价区，现货升水较</a:t>
            </a:r>
            <a:r>
              <a:rPr lang="en-US" sz="1275">
                <a:solidFill>
                  <a:srgbClr val="44546A"/>
                </a:solidFill>
                <a:latin typeface="Arial"/>
                <a:ea typeface="Arial"/>
              </a:rPr>
              <a:t> PTA </a:t>
            </a:r>
            <a:r>
              <a:rPr lang="zh-CN" sz="1275">
                <a:solidFill>
                  <a:srgbClr val="44546A"/>
                </a:solidFill>
                <a:latin typeface="Arial"/>
                <a:ea typeface="Arial"/>
              </a:rPr>
              <a:t>更强。</a:t>
            </a:r>
            <a:endParaRPr/>
          </a:p>
        </p:txBody>
      </p:sp>
      <p:sp>
        <p:nvSpPr>
          <p:cNvPr id="107" name="" descr="{&quot;isTemplate&quot;:true,&quot;type&quot;:&quot;text&quot;}"/>
          <p:cNvSpPr txBox="1"/>
          <p:nvPr/>
        </p:nvSpPr>
        <p:spPr>
          <a:xfrm rot="0" flipH="0" flipV="0">
            <a:off x="533400" y="6534150"/>
            <a:ext cx="4533900" cy="161925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zh-CN" sz="1050">
                <a:solidFill>
                  <a:srgbClr val="808080"/>
                </a:solidFill>
                <a:latin typeface="Arial"/>
                <a:ea typeface="Arial"/>
              </a:rPr>
              <a:t>数据来源：行言恒工作台</a:t>
            </a:r>
            <a:r>
              <a:rPr lang="en-US" sz="1050">
                <a:solidFill>
                  <a:srgbClr val="808080"/>
                </a:solidFill>
                <a:latin typeface="Arial"/>
                <a:ea typeface="Arial"/>
              </a:rPr>
              <a:t> · </a:t>
            </a:r>
            <a:r>
              <a:rPr lang="zh-CN" sz="1050">
                <a:solidFill>
                  <a:srgbClr val="808080"/>
                </a:solidFill>
                <a:latin typeface="Arial"/>
                <a:ea typeface="Arial"/>
              </a:rPr>
              <a:t>主力换月机制（</a:t>
            </a:r>
            <a:r>
              <a:rPr lang="en-US" sz="1050">
                <a:solidFill>
                  <a:srgbClr val="808080"/>
                </a:solidFill>
                <a:latin typeface="Arial"/>
                <a:ea typeface="Arial"/>
              </a:rPr>
              <a:t>2026-08-25 </a:t>
            </a:r>
            <a:r>
              <a:rPr lang="zh-CN" sz="1050">
                <a:solidFill>
                  <a:srgbClr val="808080"/>
                </a:solidFill>
                <a:latin typeface="Arial"/>
                <a:ea typeface="Arial"/>
              </a:rPr>
              <a:t>起</a:t>
            </a:r>
            <a:r>
              <a:rPr lang="en-US" sz="1050">
                <a:solidFill>
                  <a:srgbClr val="808080"/>
                </a:solidFill>
                <a:latin typeface="Arial"/>
                <a:ea typeface="Arial"/>
              </a:rPr>
              <a:t> TA2701/EG2701</a:t>
            </a:r>
            <a:r>
              <a:rPr lang="zh-CN" sz="1050">
                <a:solidFill>
                  <a:srgbClr val="808080"/>
                </a:solidFill>
                <a:latin typeface="Arial"/>
                <a:ea typeface="Arial"/>
              </a:rPr>
              <a:t>）</a:t>
            </a:r>
            <a:endParaRPr/>
          </a:p>
        </p:txBody>
      </p:sp>
      <p:sp>
        <p:nvSpPr>
          <p:cNvPr id="108" name="" descr="{&quot;isTemplate&quot;:true,&quot;type&quot;:&quot;text&quot;}"/>
          <p:cNvSpPr txBox="1"/>
          <p:nvPr/>
        </p:nvSpPr>
        <p:spPr>
          <a:xfrm rot="0" flipH="0" flipV="0">
            <a:off x="11506200" y="6534150"/>
            <a:ext cx="152400" cy="161925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en-US" sz="1050">
                <a:solidFill>
                  <a:srgbClr val="808080"/>
                </a:solidFill>
                <a:latin typeface="Arial"/>
                <a:ea typeface="Arial"/>
              </a:rPr>
              <a:t>13</a:t>
            </a:r>
            <a:endParaRPr/>
          </a:p>
        </p:txBody>
      </p:sp>
    </p:spTree>
  </p:cSld>
</p:sld>
</file>

<file path=ppt/slides/slide14.xml><?xml version="1.0" encoding="utf-8"?>
<p:sld xmlns:p="http://schemas.openxmlformats.org/presentationml/2006/main" xmlns:a="http://schemas.openxmlformats.org/drawingml/2006/main">
  <p:cSld>
    <p:spTree>
      <p:nvGrpSpPr>
        <p:cNvPr id="109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"/>
          <p:cNvSpPr/>
          <p:nvPr/>
        </p:nvSpPr>
        <p:spPr>
          <a:xfrm rot="0" flipH="0" flipV="0"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p>
            <a:pPr/>
            <a:endParaRPr/>
          </a:p>
        </p:txBody>
      </p:sp>
      <p:sp>
        <p:nvSpPr>
          <p:cNvPr id="111" name="" descr="{&quot;isTemplate&quot;:true,&quot;type&quot;:&quot;text&quot;}"/>
          <p:cNvSpPr txBox="1"/>
          <p:nvPr/>
        </p:nvSpPr>
        <p:spPr>
          <a:xfrm rot="0" flipH="0" flipV="0">
            <a:off x="533400" y="419100"/>
            <a:ext cx="11125200" cy="419100"/>
          </a:xfrm>
          <a:prstGeom prst="rect"/>
        </p:spPr>
        <p:txBody>
          <a:bodyPr wrap="none" lIns="0" tIns="0" rIns="0" bIns="0"/>
          <a:p>
            <a:pPr>
              <a:lnSpc>
                <a:spcPct val="130000"/>
              </a:lnSpc>
            </a:pPr>
            <a:r>
              <a:rPr lang="zh-CN" sz="2100" b="1">
                <a:solidFill>
                  <a:srgbClr val="061F32"/>
                </a:solidFill>
                <a:latin typeface="Arial"/>
                <a:ea typeface="Arial"/>
              </a:rPr>
              <a:t>下周期展望（</a:t>
            </a:r>
            <a:r>
              <a:rPr lang="en-US" sz="2100" b="1">
                <a:solidFill>
                  <a:srgbClr val="061F32"/>
                </a:solidFill>
                <a:latin typeface="Arial"/>
                <a:ea typeface="Arial"/>
              </a:rPr>
              <a:t>8/25–9/24 · TA2701 / EG2701</a:t>
            </a:r>
            <a:r>
              <a:rPr lang="zh-CN" sz="2100" b="1">
                <a:solidFill>
                  <a:srgbClr val="061F32"/>
                </a:solidFill>
                <a:latin typeface="Arial"/>
                <a:ea typeface="Arial"/>
              </a:rPr>
              <a:t>）：</a:t>
            </a:r>
            <a:r>
              <a:rPr lang="en-US" sz="2100" b="1">
                <a:solidFill>
                  <a:srgbClr val="061F32"/>
                </a:solidFill>
                <a:latin typeface="Arial"/>
                <a:ea typeface="Arial"/>
              </a:rPr>
              <a:t>01 </a:t>
            </a:r>
            <a:r>
              <a:rPr lang="zh-CN" sz="2100" b="1">
                <a:solidFill>
                  <a:srgbClr val="061F32"/>
                </a:solidFill>
                <a:latin typeface="Arial"/>
                <a:ea typeface="Arial"/>
              </a:rPr>
              <a:t>合约双双贴水，触发线整体下移</a:t>
            </a:r>
            <a:endParaRPr/>
          </a:p>
        </p:txBody>
      </p:sp>
      <p:sp>
        <p:nvSpPr>
          <p:cNvPr id="112" name=""/>
          <p:cNvSpPr/>
          <p:nvPr/>
        </p:nvSpPr>
        <p:spPr>
          <a:xfrm rot="0" flipH="0" flipV="0">
            <a:off x="533400" y="952500"/>
            <a:ext cx="11125200" cy="9525"/>
          </a:xfrm>
          <a:prstGeom prst="rect">
            <a:avLst/>
          </a:prstGeom>
          <a:solidFill>
            <a:srgbClr val="061F32"/>
          </a:solidFill>
          <a:ln/>
        </p:spPr>
        <p:txBody>
          <a:bodyPr/>
          <a:p>
            <a:pPr/>
            <a:endParaRPr/>
          </a:p>
        </p:txBody>
      </p:sp>
      <p:sp>
        <p:nvSpPr>
          <p:cNvPr id="113" name=""/>
          <p:cNvSpPr/>
          <p:nvPr/>
        </p:nvSpPr>
        <p:spPr>
          <a:xfrm rot="0" flipH="0" flipV="0">
            <a:off x="533400" y="1476375"/>
            <a:ext cx="3619500" cy="1371600"/>
          </a:xfrm>
          <a:prstGeom prst="rect">
            <a:avLst/>
          </a:prstGeom>
          <a:solidFill>
            <a:srgbClr val="FDF3F3"/>
          </a:solidFill>
          <a:ln/>
        </p:spPr>
        <p:txBody>
          <a:bodyPr/>
          <a:p>
            <a:pPr/>
            <a:endParaRPr/>
          </a:p>
        </p:txBody>
      </p:sp>
      <p:sp>
        <p:nvSpPr>
          <p:cNvPr id="114" name="" descr="{&quot;isTemplate&quot;:true,&quot;type&quot;:&quot;text&quot;}"/>
          <p:cNvSpPr txBox="1"/>
          <p:nvPr/>
        </p:nvSpPr>
        <p:spPr>
          <a:xfrm rot="0" flipH="0" flipV="0">
            <a:off x="723900" y="1762125"/>
            <a:ext cx="3238500" cy="171450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en-US" sz="1125">
                <a:solidFill>
                  <a:srgbClr val="808080"/>
                </a:solidFill>
                <a:latin typeface="Arial"/>
                <a:ea typeface="Arial"/>
              </a:rPr>
              <a:t>TA2701 </a:t>
            </a:r>
            <a:r>
              <a:rPr lang="zh-CN" sz="1125">
                <a:solidFill>
                  <a:srgbClr val="808080"/>
                </a:solidFill>
                <a:latin typeface="Arial"/>
                <a:ea typeface="Arial"/>
              </a:rPr>
              <a:t>结算价（</a:t>
            </a:r>
            <a:r>
              <a:rPr lang="en-US" sz="1125">
                <a:solidFill>
                  <a:srgbClr val="808080"/>
                </a:solidFill>
                <a:latin typeface="Arial"/>
                <a:ea typeface="Arial"/>
              </a:rPr>
              <a:t>8/24</a:t>
            </a:r>
            <a:r>
              <a:rPr lang="zh-CN" sz="1125">
                <a:solidFill>
                  <a:srgbClr val="808080"/>
                </a:solidFill>
                <a:latin typeface="Arial"/>
                <a:ea typeface="Arial"/>
              </a:rPr>
              <a:t>）</a:t>
            </a:r>
            <a:endParaRPr/>
          </a:p>
        </p:txBody>
      </p:sp>
      <p:sp>
        <p:nvSpPr>
          <p:cNvPr id="115" name="" descr="{&quot;isTemplate&quot;:true,&quot;type&quot;:&quot;text&quot;}"/>
          <p:cNvSpPr txBox="1"/>
          <p:nvPr/>
        </p:nvSpPr>
        <p:spPr>
          <a:xfrm rot="0" flipH="0" flipV="0">
            <a:off x="723900" y="1933575"/>
            <a:ext cx="3238500" cy="438150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en-US" sz="2850" b="1">
                <a:solidFill>
                  <a:srgbClr val="5A0E13"/>
                </a:solidFill>
                <a:latin typeface="Arial"/>
                <a:ea typeface="Arial"/>
              </a:rPr>
              <a:t>5686 </a:t>
            </a:r>
            <a:r>
              <a:rPr lang="zh-CN" sz="2850" b="1">
                <a:solidFill>
                  <a:srgbClr val="5A0E13"/>
                </a:solidFill>
                <a:latin typeface="Arial"/>
                <a:ea typeface="Arial"/>
              </a:rPr>
              <a:t>元</a:t>
            </a:r>
            <a:endParaRPr/>
          </a:p>
        </p:txBody>
      </p:sp>
      <p:sp>
        <p:nvSpPr>
          <p:cNvPr id="116" name="" descr="{&quot;isTemplate&quot;:true,&quot;type&quot;:&quot;text&quot;}"/>
          <p:cNvSpPr txBox="1"/>
          <p:nvPr/>
        </p:nvSpPr>
        <p:spPr>
          <a:xfrm rot="0" flipH="0" flipV="0">
            <a:off x="723900" y="2371725"/>
            <a:ext cx="3238500" cy="190500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zh-CN" sz="1200">
                <a:solidFill>
                  <a:srgbClr val="808080"/>
                </a:solidFill>
                <a:latin typeface="Arial"/>
                <a:ea typeface="Arial"/>
              </a:rPr>
              <a:t>较</a:t>
            </a:r>
            <a:r>
              <a:rPr lang="en-US" sz="1200">
                <a:solidFill>
                  <a:srgbClr val="808080"/>
                </a:solidFill>
                <a:latin typeface="Arial"/>
                <a:ea typeface="Arial"/>
              </a:rPr>
              <a:t> TA2609 </a:t>
            </a:r>
            <a:r>
              <a:rPr lang="zh-CN" sz="1200">
                <a:solidFill>
                  <a:srgbClr val="808080"/>
                </a:solidFill>
                <a:latin typeface="Arial"/>
                <a:ea typeface="Arial"/>
              </a:rPr>
              <a:t>贴水</a:t>
            </a:r>
            <a:r>
              <a:rPr lang="en-US" sz="1200">
                <a:solidFill>
                  <a:srgbClr val="808080"/>
                </a:solidFill>
                <a:latin typeface="Arial"/>
                <a:ea typeface="Arial"/>
              </a:rPr>
              <a:t> 226 </a:t>
            </a:r>
            <a:r>
              <a:rPr lang="zh-CN" sz="1200">
                <a:solidFill>
                  <a:srgbClr val="808080"/>
                </a:solidFill>
                <a:latin typeface="Arial"/>
                <a:ea typeface="Arial"/>
              </a:rPr>
              <a:t>元</a:t>
            </a:r>
            <a:r>
              <a:rPr lang="en-US" sz="1200">
                <a:solidFill>
                  <a:srgbClr val="808080"/>
                </a:solidFill>
                <a:latin typeface="Arial"/>
                <a:ea typeface="Arial"/>
              </a:rPr>
              <a:t> · 8/24 </a:t>
            </a:r>
            <a:r>
              <a:rPr lang="zh-CN" sz="1200">
                <a:solidFill>
                  <a:srgbClr val="808080"/>
                </a:solidFill>
                <a:latin typeface="Arial"/>
                <a:ea typeface="Arial"/>
              </a:rPr>
              <a:t>低点</a:t>
            </a:r>
            <a:r>
              <a:rPr lang="en-US" sz="1200">
                <a:solidFill>
                  <a:srgbClr val="808080"/>
                </a:solidFill>
                <a:latin typeface="Arial"/>
                <a:ea typeface="Arial"/>
              </a:rPr>
              <a:t> 5598</a:t>
            </a:r>
            <a:endParaRPr/>
          </a:p>
        </p:txBody>
      </p:sp>
      <p:sp>
        <p:nvSpPr>
          <p:cNvPr id="117" name=""/>
          <p:cNvSpPr/>
          <p:nvPr/>
        </p:nvSpPr>
        <p:spPr>
          <a:xfrm rot="0" flipH="0" flipV="0">
            <a:off x="533400" y="2981325"/>
            <a:ext cx="3619500" cy="1371600"/>
          </a:xfrm>
          <a:prstGeom prst="rect">
            <a:avLst/>
          </a:prstGeom>
          <a:solidFill>
            <a:srgbClr val="FDF3F3"/>
          </a:solidFill>
          <a:ln/>
        </p:spPr>
        <p:txBody>
          <a:bodyPr/>
          <a:p>
            <a:pPr/>
            <a:endParaRPr/>
          </a:p>
        </p:txBody>
      </p:sp>
      <p:sp>
        <p:nvSpPr>
          <p:cNvPr id="118" name="" descr="{&quot;isTemplate&quot;:true,&quot;type&quot;:&quot;text&quot;}"/>
          <p:cNvSpPr txBox="1"/>
          <p:nvPr/>
        </p:nvSpPr>
        <p:spPr>
          <a:xfrm rot="0" flipH="0" flipV="0">
            <a:off x="723900" y="3267075"/>
            <a:ext cx="3238500" cy="171450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en-US" sz="1125">
                <a:solidFill>
                  <a:srgbClr val="808080"/>
                </a:solidFill>
                <a:latin typeface="Arial"/>
                <a:ea typeface="Arial"/>
              </a:rPr>
              <a:t>EG2701 </a:t>
            </a:r>
            <a:r>
              <a:rPr lang="zh-CN" sz="1125">
                <a:solidFill>
                  <a:srgbClr val="808080"/>
                </a:solidFill>
                <a:latin typeface="Arial"/>
                <a:ea typeface="Arial"/>
              </a:rPr>
              <a:t>结算价（</a:t>
            </a:r>
            <a:r>
              <a:rPr lang="en-US" sz="1125">
                <a:solidFill>
                  <a:srgbClr val="808080"/>
                </a:solidFill>
                <a:latin typeface="Arial"/>
                <a:ea typeface="Arial"/>
              </a:rPr>
              <a:t>8/24</a:t>
            </a:r>
            <a:r>
              <a:rPr lang="zh-CN" sz="1125">
                <a:solidFill>
                  <a:srgbClr val="808080"/>
                </a:solidFill>
                <a:latin typeface="Arial"/>
                <a:ea typeface="Arial"/>
              </a:rPr>
              <a:t>）</a:t>
            </a:r>
            <a:endParaRPr/>
          </a:p>
        </p:txBody>
      </p:sp>
      <p:sp>
        <p:nvSpPr>
          <p:cNvPr id="119" name="" descr="{&quot;isTemplate&quot;:true,&quot;type&quot;:&quot;text&quot;}"/>
          <p:cNvSpPr txBox="1"/>
          <p:nvPr/>
        </p:nvSpPr>
        <p:spPr>
          <a:xfrm rot="0" flipH="0" flipV="0">
            <a:off x="723900" y="3438525"/>
            <a:ext cx="3238500" cy="438150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en-US" sz="2850" b="1">
                <a:solidFill>
                  <a:srgbClr val="5A0E13"/>
                </a:solidFill>
                <a:latin typeface="Arial"/>
                <a:ea typeface="Arial"/>
              </a:rPr>
              <a:t>4792 </a:t>
            </a:r>
            <a:r>
              <a:rPr lang="zh-CN" sz="2850" b="1">
                <a:solidFill>
                  <a:srgbClr val="5A0E13"/>
                </a:solidFill>
                <a:latin typeface="Arial"/>
                <a:ea typeface="Arial"/>
              </a:rPr>
              <a:t>元</a:t>
            </a:r>
            <a:endParaRPr/>
          </a:p>
        </p:txBody>
      </p:sp>
      <p:sp>
        <p:nvSpPr>
          <p:cNvPr id="120" name="" descr="{&quot;isTemplate&quot;:true,&quot;type&quot;:&quot;text&quot;}"/>
          <p:cNvSpPr txBox="1"/>
          <p:nvPr/>
        </p:nvSpPr>
        <p:spPr>
          <a:xfrm rot="0" flipH="0" flipV="0">
            <a:off x="723900" y="3876675"/>
            <a:ext cx="3238500" cy="190500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zh-CN" sz="1200">
                <a:solidFill>
                  <a:srgbClr val="808080"/>
                </a:solidFill>
                <a:latin typeface="Arial"/>
                <a:ea typeface="Arial"/>
              </a:rPr>
              <a:t>较</a:t>
            </a:r>
            <a:r>
              <a:rPr lang="en-US" sz="1200">
                <a:solidFill>
                  <a:srgbClr val="808080"/>
                </a:solidFill>
                <a:latin typeface="Arial"/>
                <a:ea typeface="Arial"/>
              </a:rPr>
              <a:t> EG2609 </a:t>
            </a:r>
            <a:r>
              <a:rPr lang="zh-CN" sz="1200">
                <a:solidFill>
                  <a:srgbClr val="808080"/>
                </a:solidFill>
                <a:latin typeface="Arial"/>
                <a:ea typeface="Arial"/>
              </a:rPr>
              <a:t>贴水</a:t>
            </a:r>
            <a:r>
              <a:rPr lang="en-US" sz="1200">
                <a:solidFill>
                  <a:srgbClr val="808080"/>
                </a:solidFill>
                <a:latin typeface="Arial"/>
                <a:ea typeface="Arial"/>
              </a:rPr>
              <a:t> 709 </a:t>
            </a:r>
            <a:r>
              <a:rPr lang="zh-CN" sz="1200">
                <a:solidFill>
                  <a:srgbClr val="808080"/>
                </a:solidFill>
                <a:latin typeface="Arial"/>
                <a:ea typeface="Arial"/>
              </a:rPr>
              <a:t>元</a:t>
            </a:r>
            <a:r>
              <a:rPr lang="en-US" sz="1200">
                <a:solidFill>
                  <a:srgbClr val="808080"/>
                </a:solidFill>
                <a:latin typeface="Arial"/>
                <a:ea typeface="Arial"/>
              </a:rPr>
              <a:t> · 8/24 </a:t>
            </a:r>
            <a:r>
              <a:rPr lang="zh-CN" sz="1200">
                <a:solidFill>
                  <a:srgbClr val="808080"/>
                </a:solidFill>
                <a:latin typeface="Arial"/>
                <a:ea typeface="Arial"/>
              </a:rPr>
              <a:t>低点</a:t>
            </a:r>
            <a:r>
              <a:rPr lang="en-US" sz="1200">
                <a:solidFill>
                  <a:srgbClr val="808080"/>
                </a:solidFill>
                <a:latin typeface="Arial"/>
                <a:ea typeface="Arial"/>
              </a:rPr>
              <a:t> 4682</a:t>
            </a:r>
            <a:endParaRPr/>
          </a:p>
        </p:txBody>
      </p:sp>
      <p:sp>
        <p:nvSpPr>
          <p:cNvPr id="121" name=""/>
          <p:cNvSpPr/>
          <p:nvPr/>
        </p:nvSpPr>
        <p:spPr>
          <a:xfrm rot="0" flipH="0" flipV="0">
            <a:off x="533400" y="4486275"/>
            <a:ext cx="3619500" cy="1371600"/>
          </a:xfrm>
          <a:prstGeom prst="rect">
            <a:avLst/>
          </a:prstGeom>
          <a:solidFill>
            <a:srgbClr val="F5F7FA"/>
          </a:solidFill>
          <a:ln/>
        </p:spPr>
        <p:txBody>
          <a:bodyPr/>
          <a:p>
            <a:pPr/>
            <a:endParaRPr/>
          </a:p>
        </p:txBody>
      </p:sp>
      <p:sp>
        <p:nvSpPr>
          <p:cNvPr id="122" name="" descr="{&quot;isTemplate&quot;:true,&quot;type&quot;:&quot;text&quot;}"/>
          <p:cNvSpPr txBox="1"/>
          <p:nvPr/>
        </p:nvSpPr>
        <p:spPr>
          <a:xfrm rot="0" flipH="0" flipV="0">
            <a:off x="723900" y="4772025"/>
            <a:ext cx="3238500" cy="171450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zh-CN" sz="1125">
                <a:solidFill>
                  <a:srgbClr val="808080"/>
                </a:solidFill>
                <a:latin typeface="Arial"/>
                <a:ea typeface="Arial"/>
              </a:rPr>
              <a:t>强烈建议档阈值</a:t>
            </a:r>
            <a:endParaRPr/>
          </a:p>
        </p:txBody>
      </p:sp>
      <p:sp>
        <p:nvSpPr>
          <p:cNvPr id="123" name="" descr="{&quot;isTemplate&quot;:true,&quot;type&quot;:&quot;text&quot;}"/>
          <p:cNvSpPr txBox="1"/>
          <p:nvPr/>
        </p:nvSpPr>
        <p:spPr>
          <a:xfrm rot="0" flipH="0" flipV="0">
            <a:off x="723900" y="4943475"/>
            <a:ext cx="3238500" cy="438150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zh-CN" sz="2850" b="1">
                <a:solidFill>
                  <a:srgbClr val="061F32"/>
                </a:solidFill>
                <a:latin typeface="Arial"/>
                <a:ea typeface="Arial"/>
              </a:rPr>
              <a:t>固定</a:t>
            </a:r>
            <a:r>
              <a:rPr lang="en-US" sz="2850" b="1">
                <a:solidFill>
                  <a:srgbClr val="061F32"/>
                </a:solidFill>
                <a:latin typeface="Arial"/>
                <a:ea typeface="Arial"/>
              </a:rPr>
              <a:t> 80 </a:t>
            </a:r>
            <a:r>
              <a:rPr lang="zh-CN" sz="2850" b="1">
                <a:solidFill>
                  <a:srgbClr val="061F32"/>
                </a:solidFill>
                <a:latin typeface="Arial"/>
                <a:ea typeface="Arial"/>
              </a:rPr>
              <a:t>元</a:t>
            </a:r>
            <a:endParaRPr/>
          </a:p>
        </p:txBody>
      </p:sp>
      <p:sp>
        <p:nvSpPr>
          <p:cNvPr id="124" name="" descr="{&quot;isTemplate&quot;:true,&quot;type&quot;:&quot;text&quot;}"/>
          <p:cNvSpPr txBox="1"/>
          <p:nvPr/>
        </p:nvSpPr>
        <p:spPr>
          <a:xfrm rot="0" flipH="0" flipV="0">
            <a:off x="723900" y="5381625"/>
            <a:ext cx="3238500" cy="190500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zh-CN" sz="1200">
                <a:solidFill>
                  <a:srgbClr val="808080"/>
                </a:solidFill>
                <a:latin typeface="Arial"/>
                <a:ea typeface="Arial"/>
              </a:rPr>
              <a:t>双品种同口径</a:t>
            </a:r>
            <a:r>
              <a:rPr lang="en-US" sz="1200">
                <a:solidFill>
                  <a:srgbClr val="808080"/>
                </a:solidFill>
                <a:latin typeface="Arial"/>
                <a:ea typeface="Arial"/>
              </a:rPr>
              <a:t> · </a:t>
            </a:r>
            <a:r>
              <a:rPr lang="zh-CN" sz="1200">
                <a:solidFill>
                  <a:srgbClr val="808080"/>
                </a:solidFill>
                <a:latin typeface="Arial"/>
                <a:ea typeface="Arial"/>
              </a:rPr>
              <a:t>换月不重算（≈</a:t>
            </a:r>
            <a:r>
              <a:rPr lang="en-US" sz="1200">
                <a:solidFill>
                  <a:srgbClr val="808080"/>
                </a:solidFill>
                <a:latin typeface="Arial"/>
                <a:ea typeface="Arial"/>
              </a:rPr>
              <a:t>TA ½×ATR</a:t>
            </a:r>
            <a:r>
              <a:rPr lang="zh-CN" sz="1200">
                <a:solidFill>
                  <a:srgbClr val="808080"/>
                </a:solidFill>
                <a:latin typeface="Arial"/>
                <a:ea typeface="Arial"/>
              </a:rPr>
              <a:t>）</a:t>
            </a:r>
            <a:endParaRPr/>
          </a:p>
        </p:txBody>
      </p:sp>
      <p:sp>
        <p:nvSpPr>
          <p:cNvPr id="125" name=""/>
          <p:cNvSpPr/>
          <p:nvPr/>
        </p:nvSpPr>
        <p:spPr>
          <a:xfrm rot="0" flipH="0" flipV="0">
            <a:off x="4486275" y="1476375"/>
            <a:ext cx="7200900" cy="1133475"/>
          </a:xfrm>
          <a:prstGeom prst="rect">
            <a:avLst/>
          </a:prstGeom>
          <a:solidFill>
            <a:srgbClr val="F5F7FA"/>
          </a:solidFill>
          <a:ln/>
        </p:spPr>
        <p:txBody>
          <a:bodyPr/>
          <a:p>
            <a:pPr/>
            <a:endParaRPr/>
          </a:p>
        </p:txBody>
      </p:sp>
      <p:sp>
        <p:nvSpPr>
          <p:cNvPr id="126" name=""/>
          <p:cNvSpPr/>
          <p:nvPr/>
        </p:nvSpPr>
        <p:spPr>
          <a:xfrm rot="0" flipH="0" flipV="0">
            <a:off x="4457700" y="1476375"/>
            <a:ext cx="7229475" cy="1133475"/>
          </a:xfrm>
          <a:custGeom>
            <a:pathLst>
              <a:path w="759" h="119">
                <a:moveTo>
                  <a:pt x="0" y="0"/>
                </a:moveTo>
                <a:lnTo>
                  <a:pt x="3" y="0"/>
                </a:lnTo>
                <a:lnTo>
                  <a:pt x="3" y="119"/>
                </a:lnTo>
                <a:lnTo>
                  <a:pt x="0" y="119"/>
                </a:lnTo>
                <a:close/>
              </a:path>
            </a:pathLst>
          </a:custGeom>
          <a:solidFill>
            <a:srgbClr val="08A6F6"/>
          </a:solidFill>
          <a:ln/>
        </p:spPr>
        <p:txBody>
          <a:bodyPr/>
          <a:p>
            <a:pPr/>
            <a:endParaRPr/>
          </a:p>
        </p:txBody>
      </p:sp>
      <p:sp>
        <p:nvSpPr>
          <p:cNvPr id="127" name="" descr="{&quot;isTemplate&quot;:true,&quot;type&quot;:&quot;text&quot;}"/>
          <p:cNvSpPr txBox="1"/>
          <p:nvPr/>
        </p:nvSpPr>
        <p:spPr>
          <a:xfrm rot="0" flipH="0" flipV="0">
            <a:off x="4676775" y="1609725"/>
            <a:ext cx="6791325" cy="219075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en-US" sz="1425" b="1">
                <a:solidFill>
                  <a:srgbClr val="061F32"/>
                </a:solidFill>
                <a:latin typeface="Arial"/>
                <a:ea typeface="Arial"/>
              </a:rPr>
              <a:t>① </a:t>
            </a:r>
            <a:r>
              <a:rPr lang="zh-CN" sz="1425" b="1">
                <a:solidFill>
                  <a:srgbClr val="061F32"/>
                </a:solidFill>
                <a:latin typeface="Arial"/>
                <a:ea typeface="Arial"/>
              </a:rPr>
              <a:t>点价成本结构性下移</a:t>
            </a:r>
            <a:endParaRPr/>
          </a:p>
        </p:txBody>
      </p:sp>
      <p:sp>
        <p:nvSpPr>
          <p:cNvPr id="128" name="" descr="{&quot;isTemplate&quot;:true,&quot;type&quot;:&quot;text&quot;}"/>
          <p:cNvSpPr txBox="1"/>
          <p:nvPr/>
        </p:nvSpPr>
        <p:spPr>
          <a:xfrm rot="0" flipH="0" flipV="0">
            <a:off x="4676775" y="1885950"/>
            <a:ext cx="6791325" cy="590550"/>
          </a:xfrm>
          <a:prstGeom prst="rect"/>
        </p:spPr>
        <p:txBody>
          <a:bodyPr wrap="square" lIns="0" tIns="0" rIns="0" bIns="0">
            <a:normAutofit/>
          </a:bodyPr>
          <a:p>
            <a:pPr>
              <a:lnSpc>
                <a:spcPct val="150000"/>
              </a:lnSpc>
            </a:pPr>
            <a:r>
              <a:rPr lang="en-US" sz="1275">
                <a:solidFill>
                  <a:srgbClr val="44546A"/>
                </a:solidFill>
                <a:latin typeface="Arial"/>
                <a:ea typeface="Arial"/>
              </a:rPr>
              <a:t>01 </a:t>
            </a:r>
            <a:r>
              <a:rPr lang="zh-CN" sz="1275">
                <a:solidFill>
                  <a:srgbClr val="44546A"/>
                </a:solidFill>
                <a:latin typeface="Arial"/>
                <a:ea typeface="Arial"/>
              </a:rPr>
              <a:t>合约较</a:t>
            </a:r>
            <a:r>
              <a:rPr lang="en-US" sz="1275">
                <a:solidFill>
                  <a:srgbClr val="44546A"/>
                </a:solidFill>
                <a:latin typeface="Arial"/>
                <a:ea typeface="Arial"/>
              </a:rPr>
              <a:t> 09 </a:t>
            </a:r>
            <a:r>
              <a:rPr lang="zh-CN" sz="1275">
                <a:solidFill>
                  <a:srgbClr val="44546A"/>
                </a:solidFill>
                <a:latin typeface="Arial"/>
                <a:ea typeface="Arial"/>
              </a:rPr>
              <a:t>双双贴水——</a:t>
            </a:r>
            <a:r>
              <a:rPr lang="en-US" sz="1275">
                <a:solidFill>
                  <a:srgbClr val="44546A"/>
                </a:solidFill>
                <a:latin typeface="Arial"/>
                <a:ea typeface="Arial"/>
              </a:rPr>
              <a:t>TA </a:t>
            </a:r>
            <a:r>
              <a:rPr lang="zh-CN" sz="1275">
                <a:solidFill>
                  <a:srgbClr val="44546A"/>
                </a:solidFill>
                <a:latin typeface="Arial"/>
                <a:ea typeface="Arial"/>
              </a:rPr>
              <a:t>约</a:t>
            </a:r>
            <a:r>
              <a:rPr lang="en-US" sz="1275">
                <a:solidFill>
                  <a:srgbClr val="44546A"/>
                </a:solidFill>
                <a:latin typeface="Arial"/>
                <a:ea typeface="Arial"/>
              </a:rPr>
              <a:t> 226 </a:t>
            </a:r>
            <a:r>
              <a:rPr lang="zh-CN" sz="1275">
                <a:solidFill>
                  <a:srgbClr val="44546A"/>
                </a:solidFill>
                <a:latin typeface="Arial"/>
                <a:ea typeface="Arial"/>
              </a:rPr>
              <a:t>元、</a:t>
            </a:r>
            <a:r>
              <a:rPr lang="en-US" sz="1275">
                <a:solidFill>
                  <a:srgbClr val="44546A"/>
                </a:solidFill>
                <a:latin typeface="Arial"/>
                <a:ea typeface="Arial"/>
              </a:rPr>
              <a:t>EG </a:t>
            </a:r>
            <a:r>
              <a:rPr lang="zh-CN" sz="1275">
                <a:solidFill>
                  <a:srgbClr val="44546A"/>
                </a:solidFill>
                <a:latin typeface="Arial"/>
                <a:ea typeface="Arial"/>
              </a:rPr>
              <a:t>约</a:t>
            </a:r>
            <a:r>
              <a:rPr lang="en-US" sz="1275">
                <a:solidFill>
                  <a:srgbClr val="44546A"/>
                </a:solidFill>
                <a:latin typeface="Arial"/>
                <a:ea typeface="Arial"/>
              </a:rPr>
              <a:t> 709 </a:t>
            </a:r>
            <a:r>
              <a:rPr lang="zh-CN" sz="1275">
                <a:solidFill>
                  <a:srgbClr val="44546A"/>
                </a:solidFill>
                <a:latin typeface="Arial"/>
                <a:ea typeface="Arial"/>
              </a:rPr>
              <a:t>元；同样的绝对价格，新窗口点价成本更低，</a:t>
            </a:r>
            <a:r>
              <a:rPr lang="en-US" sz="1275">
                <a:solidFill>
                  <a:srgbClr val="44546A"/>
                </a:solidFill>
                <a:latin typeface="Arial"/>
                <a:ea typeface="Arial"/>
              </a:rPr>
              <a:t>EG </a:t>
            </a:r>
            <a:r>
              <a:rPr lang="zh-CN" sz="1275">
                <a:solidFill>
                  <a:srgbClr val="44546A"/>
                </a:solidFill>
                <a:latin typeface="Arial"/>
                <a:ea typeface="Arial"/>
              </a:rPr>
              <a:t>贴水尤深、成本优势显著。</a:t>
            </a:r>
            <a:endParaRPr/>
          </a:p>
        </p:txBody>
      </p:sp>
      <p:sp>
        <p:nvSpPr>
          <p:cNvPr id="129" name=""/>
          <p:cNvSpPr/>
          <p:nvPr/>
        </p:nvSpPr>
        <p:spPr>
          <a:xfrm rot="0" flipH="0" flipV="0">
            <a:off x="4486275" y="2705100"/>
            <a:ext cx="7200900" cy="1133475"/>
          </a:xfrm>
          <a:prstGeom prst="rect">
            <a:avLst/>
          </a:prstGeom>
          <a:solidFill>
            <a:srgbClr val="F5F7FA"/>
          </a:solidFill>
          <a:ln/>
        </p:spPr>
        <p:txBody>
          <a:bodyPr/>
          <a:p>
            <a:pPr/>
            <a:endParaRPr/>
          </a:p>
        </p:txBody>
      </p:sp>
      <p:sp>
        <p:nvSpPr>
          <p:cNvPr id="130" name=""/>
          <p:cNvSpPr/>
          <p:nvPr/>
        </p:nvSpPr>
        <p:spPr>
          <a:xfrm rot="0" flipH="0" flipV="0">
            <a:off x="4457700" y="2705100"/>
            <a:ext cx="7229475" cy="1133475"/>
          </a:xfrm>
          <a:custGeom>
            <a:pathLst>
              <a:path w="759" h="119">
                <a:moveTo>
                  <a:pt x="0" y="0"/>
                </a:moveTo>
                <a:lnTo>
                  <a:pt x="3" y="0"/>
                </a:lnTo>
                <a:lnTo>
                  <a:pt x="3" y="119"/>
                </a:lnTo>
                <a:lnTo>
                  <a:pt x="0" y="119"/>
                </a:lnTo>
                <a:close/>
              </a:path>
            </a:pathLst>
          </a:custGeom>
          <a:solidFill>
            <a:srgbClr val="08A6F6"/>
          </a:solidFill>
          <a:ln/>
        </p:spPr>
        <p:txBody>
          <a:bodyPr/>
          <a:p>
            <a:pPr/>
            <a:endParaRPr/>
          </a:p>
        </p:txBody>
      </p:sp>
      <p:sp>
        <p:nvSpPr>
          <p:cNvPr id="131" name="" descr="{&quot;isTemplate&quot;:true,&quot;type&quot;:&quot;text&quot;}"/>
          <p:cNvSpPr txBox="1"/>
          <p:nvPr/>
        </p:nvSpPr>
        <p:spPr>
          <a:xfrm rot="0" flipH="0" flipV="0">
            <a:off x="4676775" y="2838450"/>
            <a:ext cx="6791325" cy="219075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en-US" sz="1425" b="1">
                <a:solidFill>
                  <a:srgbClr val="061F32"/>
                </a:solidFill>
                <a:latin typeface="Arial"/>
                <a:ea typeface="Arial"/>
              </a:rPr>
              <a:t>② </a:t>
            </a:r>
            <a:r>
              <a:rPr lang="zh-CN" sz="1425" b="1">
                <a:solidFill>
                  <a:srgbClr val="061F32"/>
                </a:solidFill>
                <a:latin typeface="Arial"/>
                <a:ea typeface="Arial"/>
              </a:rPr>
              <a:t>触发条件更早进入视野</a:t>
            </a:r>
            <a:endParaRPr/>
          </a:p>
        </p:txBody>
      </p:sp>
      <p:sp>
        <p:nvSpPr>
          <p:cNvPr id="132" name="" descr="{&quot;isTemplate&quot;:true,&quot;type&quot;:&quot;text&quot;}"/>
          <p:cNvSpPr txBox="1"/>
          <p:nvPr/>
        </p:nvSpPr>
        <p:spPr>
          <a:xfrm rot="0" flipH="0" flipV="0">
            <a:off x="4676775" y="3114675"/>
            <a:ext cx="6791325" cy="590550"/>
          </a:xfrm>
          <a:prstGeom prst="rect"/>
        </p:spPr>
        <p:txBody>
          <a:bodyPr wrap="square" lIns="0" tIns="0" rIns="0" bIns="0">
            <a:normAutofit/>
          </a:bodyPr>
          <a:p>
            <a:pPr>
              <a:lnSpc>
                <a:spcPct val="150000"/>
              </a:lnSpc>
            </a:pPr>
            <a:r>
              <a:rPr lang="zh-CN" sz="1275">
                <a:solidFill>
                  <a:srgbClr val="44546A"/>
                </a:solidFill>
                <a:latin typeface="Arial"/>
                <a:ea typeface="Arial"/>
              </a:rPr>
              <a:t>新窗口初期样本少，单日结算较累计均价低</a:t>
            </a:r>
            <a:r>
              <a:rPr lang="en-US" sz="1275">
                <a:solidFill>
                  <a:srgbClr val="44546A"/>
                </a:solidFill>
                <a:latin typeface="Arial"/>
                <a:ea typeface="Arial"/>
              </a:rPr>
              <a:t> 50 </a:t>
            </a:r>
            <a:r>
              <a:rPr lang="zh-CN" sz="1275">
                <a:solidFill>
                  <a:srgbClr val="44546A"/>
                </a:solidFill>
                <a:latin typeface="Arial"/>
                <a:ea typeface="Arial"/>
              </a:rPr>
              <a:t>元即触发；</a:t>
            </a:r>
            <a:r>
              <a:rPr lang="en-US" sz="1275">
                <a:solidFill>
                  <a:srgbClr val="44546A"/>
                </a:solidFill>
                <a:latin typeface="Arial"/>
                <a:ea typeface="Arial"/>
              </a:rPr>
              <a:t>8/24 </a:t>
            </a:r>
            <a:r>
              <a:rPr lang="zh-CN" sz="1275">
                <a:solidFill>
                  <a:srgbClr val="44546A"/>
                </a:solidFill>
                <a:latin typeface="Arial"/>
                <a:ea typeface="Arial"/>
              </a:rPr>
              <a:t>盘中</a:t>
            </a:r>
            <a:r>
              <a:rPr lang="en-US" sz="1275">
                <a:solidFill>
                  <a:srgbClr val="44546A"/>
                </a:solidFill>
                <a:latin typeface="Arial"/>
                <a:ea typeface="Arial"/>
              </a:rPr>
              <a:t> 01 </a:t>
            </a:r>
            <a:r>
              <a:rPr lang="zh-CN" sz="1275">
                <a:solidFill>
                  <a:srgbClr val="44546A"/>
                </a:solidFill>
                <a:latin typeface="Arial"/>
                <a:ea typeface="Arial"/>
              </a:rPr>
              <a:t>合约已现回调（</a:t>
            </a:r>
            <a:r>
              <a:rPr lang="en-US" sz="1275">
                <a:solidFill>
                  <a:srgbClr val="44546A"/>
                </a:solidFill>
                <a:latin typeface="Arial"/>
                <a:ea typeface="Arial"/>
              </a:rPr>
              <a:t>TA2701 </a:t>
            </a:r>
            <a:r>
              <a:rPr lang="zh-CN" sz="1275">
                <a:solidFill>
                  <a:srgbClr val="44546A"/>
                </a:solidFill>
                <a:latin typeface="Arial"/>
                <a:ea typeface="Arial"/>
              </a:rPr>
              <a:t>低点</a:t>
            </a:r>
            <a:r>
              <a:rPr lang="en-US" sz="1275">
                <a:solidFill>
                  <a:srgbClr val="44546A"/>
                </a:solidFill>
                <a:latin typeface="Arial"/>
                <a:ea typeface="Arial"/>
              </a:rPr>
              <a:t> 5598</a:t>
            </a:r>
            <a:r>
              <a:rPr lang="zh-CN" sz="1275">
                <a:solidFill>
                  <a:srgbClr val="44546A"/>
                </a:solidFill>
                <a:latin typeface="Arial"/>
                <a:ea typeface="Arial"/>
              </a:rPr>
              <a:t>、</a:t>
            </a:r>
            <a:r>
              <a:rPr lang="en-US" sz="1275">
                <a:solidFill>
                  <a:srgbClr val="44546A"/>
                </a:solidFill>
                <a:latin typeface="Arial"/>
                <a:ea typeface="Arial"/>
              </a:rPr>
              <a:t>EG2701 </a:t>
            </a:r>
            <a:r>
              <a:rPr lang="zh-CN" sz="1275">
                <a:solidFill>
                  <a:srgbClr val="44546A"/>
                </a:solidFill>
                <a:latin typeface="Arial"/>
                <a:ea typeface="Arial"/>
              </a:rPr>
              <a:t>低点</a:t>
            </a:r>
            <a:r>
              <a:rPr lang="en-US" sz="1275">
                <a:solidFill>
                  <a:srgbClr val="44546A"/>
                </a:solidFill>
                <a:latin typeface="Arial"/>
                <a:ea typeface="Arial"/>
              </a:rPr>
              <a:t> 4682</a:t>
            </a:r>
            <a:r>
              <a:rPr lang="zh-CN" sz="1275">
                <a:solidFill>
                  <a:srgbClr val="44546A"/>
                </a:solidFill>
                <a:latin typeface="Arial"/>
                <a:ea typeface="Arial"/>
              </a:rPr>
              <a:t>），若月末延续回调，首档有望较快出现。</a:t>
            </a:r>
            <a:endParaRPr/>
          </a:p>
        </p:txBody>
      </p:sp>
      <p:sp>
        <p:nvSpPr>
          <p:cNvPr id="133" name=""/>
          <p:cNvSpPr/>
          <p:nvPr/>
        </p:nvSpPr>
        <p:spPr>
          <a:xfrm rot="0" flipH="0" flipV="0">
            <a:off x="4486275" y="3933825"/>
            <a:ext cx="7200900" cy="1133475"/>
          </a:xfrm>
          <a:prstGeom prst="rect">
            <a:avLst/>
          </a:prstGeom>
          <a:solidFill>
            <a:srgbClr val="F5F7FA"/>
          </a:solidFill>
          <a:ln/>
        </p:spPr>
        <p:txBody>
          <a:bodyPr/>
          <a:p>
            <a:pPr/>
            <a:endParaRPr/>
          </a:p>
        </p:txBody>
      </p:sp>
      <p:sp>
        <p:nvSpPr>
          <p:cNvPr id="134" name=""/>
          <p:cNvSpPr/>
          <p:nvPr/>
        </p:nvSpPr>
        <p:spPr>
          <a:xfrm rot="0" flipH="0" flipV="0">
            <a:off x="4457700" y="3933825"/>
            <a:ext cx="7229475" cy="1133475"/>
          </a:xfrm>
          <a:custGeom>
            <a:pathLst>
              <a:path w="759" h="119">
                <a:moveTo>
                  <a:pt x="0" y="0"/>
                </a:moveTo>
                <a:lnTo>
                  <a:pt x="3" y="0"/>
                </a:lnTo>
                <a:lnTo>
                  <a:pt x="3" y="119"/>
                </a:lnTo>
                <a:lnTo>
                  <a:pt x="0" y="119"/>
                </a:lnTo>
                <a:close/>
              </a:path>
            </a:pathLst>
          </a:custGeom>
          <a:solidFill>
            <a:srgbClr val="08A6F6"/>
          </a:solidFill>
          <a:ln/>
        </p:spPr>
        <p:txBody>
          <a:bodyPr/>
          <a:p>
            <a:pPr/>
            <a:endParaRPr/>
          </a:p>
        </p:txBody>
      </p:sp>
      <p:sp>
        <p:nvSpPr>
          <p:cNvPr id="135" name="" descr="{&quot;isTemplate&quot;:true,&quot;type&quot;:&quot;text&quot;}"/>
          <p:cNvSpPr txBox="1"/>
          <p:nvPr/>
        </p:nvSpPr>
        <p:spPr>
          <a:xfrm rot="0" flipH="0" flipV="0">
            <a:off x="4676775" y="4067175"/>
            <a:ext cx="6791325" cy="219075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en-US" sz="1425" b="1">
                <a:solidFill>
                  <a:srgbClr val="061F32"/>
                </a:solidFill>
                <a:latin typeface="Arial"/>
                <a:ea typeface="Arial"/>
              </a:rPr>
              <a:t>③ </a:t>
            </a:r>
            <a:r>
              <a:rPr lang="zh-CN" sz="1425" b="1">
                <a:solidFill>
                  <a:srgbClr val="061F32"/>
                </a:solidFill>
                <a:latin typeface="Arial"/>
                <a:ea typeface="Arial"/>
              </a:rPr>
              <a:t>机制不变、数字逐日重算</a:t>
            </a:r>
            <a:endParaRPr/>
          </a:p>
        </p:txBody>
      </p:sp>
      <p:sp>
        <p:nvSpPr>
          <p:cNvPr id="136" name="" descr="{&quot;isTemplate&quot;:true,&quot;type&quot;:&quot;text&quot;}"/>
          <p:cNvSpPr txBox="1"/>
          <p:nvPr/>
        </p:nvSpPr>
        <p:spPr>
          <a:xfrm rot="0" flipH="0" flipV="0">
            <a:off x="4676775" y="4343400"/>
            <a:ext cx="6791325" cy="590550"/>
          </a:xfrm>
          <a:prstGeom prst="rect"/>
        </p:spPr>
        <p:txBody>
          <a:bodyPr wrap="square" lIns="0" tIns="0" rIns="0" bIns="0">
            <a:normAutofit/>
          </a:bodyPr>
          <a:p>
            <a:pPr>
              <a:lnSpc>
                <a:spcPct val="150000"/>
              </a:lnSpc>
            </a:pPr>
            <a:r>
              <a:rPr lang="zh-CN" sz="1275">
                <a:solidFill>
                  <a:srgbClr val="44546A"/>
                </a:solidFill>
                <a:latin typeface="Arial"/>
                <a:ea typeface="Arial"/>
              </a:rPr>
              <a:t>跌破均价−</a:t>
            </a:r>
            <a:r>
              <a:rPr lang="en-US" sz="1275">
                <a:solidFill>
                  <a:srgbClr val="44546A"/>
                </a:solidFill>
                <a:latin typeface="Arial"/>
                <a:ea typeface="Arial"/>
              </a:rPr>
              <a:t>50 </a:t>
            </a:r>
            <a:r>
              <a:rPr lang="zh-CN" sz="1275">
                <a:solidFill>
                  <a:srgbClr val="44546A"/>
                </a:solidFill>
                <a:latin typeface="Arial"/>
                <a:ea typeface="Arial"/>
              </a:rPr>
              <a:t>分批均摊至</a:t>
            </a:r>
            <a:r>
              <a:rPr lang="en-US" sz="1275">
                <a:solidFill>
                  <a:srgbClr val="44546A"/>
                </a:solidFill>
                <a:latin typeface="Arial"/>
                <a:ea typeface="Arial"/>
              </a:rPr>
              <a:t> 9/24 </a:t>
            </a:r>
            <a:r>
              <a:rPr lang="zh-CN" sz="1275">
                <a:solidFill>
                  <a:srgbClr val="44546A"/>
                </a:solidFill>
                <a:latin typeface="Arial"/>
                <a:ea typeface="Arial"/>
              </a:rPr>
              <a:t>收官；跌破均价−</a:t>
            </a:r>
            <a:r>
              <a:rPr lang="en-US" sz="1275">
                <a:solidFill>
                  <a:srgbClr val="44546A"/>
                </a:solidFill>
                <a:latin typeface="Arial"/>
                <a:ea typeface="Arial"/>
              </a:rPr>
              <a:t>80 </a:t>
            </a:r>
            <a:r>
              <a:rPr lang="zh-CN" sz="1275">
                <a:solidFill>
                  <a:srgbClr val="44546A"/>
                </a:solidFill>
                <a:latin typeface="Arial"/>
                <a:ea typeface="Arial"/>
              </a:rPr>
              <a:t>元强烈建议尽快完成；双品种同规则，工作台每日收盘结算后自动更新阈值，无需人工盯盘。</a:t>
            </a:r>
            <a:endParaRPr/>
          </a:p>
        </p:txBody>
      </p:sp>
      <p:sp>
        <p:nvSpPr>
          <p:cNvPr id="137" name=""/>
          <p:cNvSpPr/>
          <p:nvPr/>
        </p:nvSpPr>
        <p:spPr>
          <a:xfrm rot="0" flipH="0" flipV="0">
            <a:off x="4486275" y="5162550"/>
            <a:ext cx="7200900" cy="1419225"/>
          </a:xfrm>
          <a:prstGeom prst="rect">
            <a:avLst/>
          </a:prstGeom>
          <a:solidFill>
            <a:srgbClr val="FDF3F3"/>
          </a:solidFill>
          <a:ln/>
        </p:spPr>
        <p:txBody>
          <a:bodyPr/>
          <a:p>
            <a:pPr/>
            <a:endParaRPr/>
          </a:p>
        </p:txBody>
      </p:sp>
      <p:sp>
        <p:nvSpPr>
          <p:cNvPr id="138" name=""/>
          <p:cNvSpPr/>
          <p:nvPr/>
        </p:nvSpPr>
        <p:spPr>
          <a:xfrm rot="0" flipH="0" flipV="0">
            <a:off x="4457700" y="5162550"/>
            <a:ext cx="7229475" cy="1419225"/>
          </a:xfrm>
          <a:custGeom>
            <a:pathLst>
              <a:path w="759" h="149">
                <a:moveTo>
                  <a:pt x="0" y="0"/>
                </a:moveTo>
                <a:lnTo>
                  <a:pt x="3" y="0"/>
                </a:lnTo>
                <a:lnTo>
                  <a:pt x="3" y="149"/>
                </a:lnTo>
                <a:lnTo>
                  <a:pt x="0" y="149"/>
                </a:lnTo>
                <a:close/>
              </a:path>
            </a:pathLst>
          </a:custGeom>
          <a:solidFill>
            <a:srgbClr val="5A0E13"/>
          </a:solidFill>
          <a:ln/>
        </p:spPr>
        <p:txBody>
          <a:bodyPr/>
          <a:p>
            <a:pPr/>
            <a:endParaRPr/>
          </a:p>
        </p:txBody>
      </p:sp>
      <p:sp>
        <p:nvSpPr>
          <p:cNvPr id="139" name="" descr="{&quot;isTemplate&quot;:true,&quot;type&quot;:&quot;text&quot;}"/>
          <p:cNvSpPr txBox="1"/>
          <p:nvPr/>
        </p:nvSpPr>
        <p:spPr>
          <a:xfrm rot="0" flipH="0" flipV="0">
            <a:off x="4676775" y="5295900"/>
            <a:ext cx="6791325" cy="219075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en-US" sz="1425" b="1">
                <a:solidFill>
                  <a:srgbClr val="5A0E13"/>
                </a:solidFill>
                <a:latin typeface="Arial"/>
                <a:ea typeface="Arial"/>
              </a:rPr>
              <a:t>④ </a:t>
            </a:r>
            <a:r>
              <a:rPr lang="zh-CN" sz="1425" b="1">
                <a:solidFill>
                  <a:srgbClr val="5A0E13"/>
                </a:solidFill>
                <a:latin typeface="Arial"/>
                <a:ea typeface="Arial"/>
              </a:rPr>
              <a:t>风险前瞻：防重演</a:t>
            </a:r>
            <a:r>
              <a:rPr lang="en-US" sz="1425" b="1">
                <a:solidFill>
                  <a:srgbClr val="5A0E13"/>
                </a:solidFill>
                <a:latin typeface="Arial"/>
                <a:ea typeface="Arial"/>
              </a:rPr>
              <a:t>"TA </a:t>
            </a:r>
            <a:r>
              <a:rPr lang="zh-CN" sz="1425" b="1">
                <a:solidFill>
                  <a:srgbClr val="5A0E13"/>
                </a:solidFill>
                <a:latin typeface="Arial"/>
                <a:ea typeface="Arial"/>
              </a:rPr>
              <a:t>仅</a:t>
            </a:r>
            <a:r>
              <a:rPr lang="en-US" sz="1425" b="1">
                <a:solidFill>
                  <a:srgbClr val="5A0E13"/>
                </a:solidFill>
                <a:latin typeface="Arial"/>
                <a:ea typeface="Arial"/>
              </a:rPr>
              <a:t> 1 </a:t>
            </a:r>
            <a:r>
              <a:rPr lang="zh-CN" sz="1425" b="1">
                <a:solidFill>
                  <a:srgbClr val="5A0E13"/>
                </a:solidFill>
                <a:latin typeface="Arial"/>
                <a:ea typeface="Arial"/>
              </a:rPr>
              <a:t>天机会</a:t>
            </a:r>
            <a:r>
              <a:rPr lang="en-US" sz="1425" b="1">
                <a:solidFill>
                  <a:srgbClr val="5A0E13"/>
                </a:solidFill>
                <a:latin typeface="Arial"/>
                <a:ea typeface="Arial"/>
              </a:rPr>
              <a:t>"</a:t>
            </a:r>
            <a:endParaRPr/>
          </a:p>
        </p:txBody>
      </p:sp>
      <p:sp>
        <p:nvSpPr>
          <p:cNvPr id="140" name="" descr="{&quot;isTemplate&quot;:true,&quot;type&quot;:&quot;text&quot;}"/>
          <p:cNvSpPr txBox="1"/>
          <p:nvPr/>
        </p:nvSpPr>
        <p:spPr>
          <a:xfrm rot="0" flipH="0" flipV="0">
            <a:off x="4676775" y="5572125"/>
            <a:ext cx="6791325" cy="876300"/>
          </a:xfrm>
          <a:prstGeom prst="rect"/>
        </p:spPr>
        <p:txBody>
          <a:bodyPr wrap="square" lIns="0" tIns="0" rIns="0" bIns="0">
            <a:normAutofit/>
          </a:bodyPr>
          <a:p>
            <a:pPr>
              <a:lnSpc>
                <a:spcPct val="150000"/>
              </a:lnSpc>
            </a:pPr>
            <a:r>
              <a:rPr lang="zh-CN" sz="1275">
                <a:solidFill>
                  <a:srgbClr val="44546A"/>
                </a:solidFill>
                <a:latin typeface="Arial"/>
                <a:ea typeface="Arial"/>
              </a:rPr>
              <a:t>研报首要风险是开工率回升速度慢于加工费消化（供应回归不及预期），叠加油价走强——价格不回落将重演机会稀少的局面。建议预先约定踏空对冲条款（站稳关键压力位三日即启动分批），避免临场决策。</a:t>
            </a:r>
            <a:endParaRPr/>
          </a:p>
        </p:txBody>
      </p:sp>
      <p:sp>
        <p:nvSpPr>
          <p:cNvPr id="141" name="" descr="{&quot;isTemplate&quot;:true,&quot;type&quot;:&quot;text&quot;}"/>
          <p:cNvSpPr txBox="1"/>
          <p:nvPr/>
        </p:nvSpPr>
        <p:spPr>
          <a:xfrm rot="0" flipH="0" flipV="0">
            <a:off x="533400" y="6534150"/>
            <a:ext cx="5553075" cy="161925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zh-CN" sz="1050">
                <a:solidFill>
                  <a:srgbClr val="808080"/>
                </a:solidFill>
                <a:latin typeface="Arial"/>
                <a:ea typeface="Arial"/>
              </a:rPr>
              <a:t>数据来源：行言恒工作台</a:t>
            </a:r>
            <a:r>
              <a:rPr lang="en-US" sz="1050">
                <a:solidFill>
                  <a:srgbClr val="808080"/>
                </a:solidFill>
                <a:latin typeface="Arial"/>
                <a:ea typeface="Arial"/>
              </a:rPr>
              <a:t> · 8/24 </a:t>
            </a:r>
            <a:r>
              <a:rPr lang="zh-CN" sz="1050">
                <a:solidFill>
                  <a:srgbClr val="808080"/>
                </a:solidFill>
                <a:latin typeface="Arial"/>
                <a:ea typeface="Arial"/>
              </a:rPr>
              <a:t>官方结算价（新窗口阈值以</a:t>
            </a:r>
            <a:r>
              <a:rPr lang="en-US" sz="1050">
                <a:solidFill>
                  <a:srgbClr val="808080"/>
                </a:solidFill>
                <a:latin typeface="Arial"/>
                <a:ea typeface="Arial"/>
              </a:rPr>
              <a:t> 8/25 </a:t>
            </a:r>
            <a:r>
              <a:rPr lang="zh-CN" sz="1050">
                <a:solidFill>
                  <a:srgbClr val="808080"/>
                </a:solidFill>
                <a:latin typeface="Arial"/>
                <a:ea typeface="Arial"/>
              </a:rPr>
              <a:t>起逐日官方结算价计算为准）</a:t>
            </a:r>
            <a:endParaRPr/>
          </a:p>
        </p:txBody>
      </p:sp>
      <p:sp>
        <p:nvSpPr>
          <p:cNvPr id="142" name="" descr="{&quot;isTemplate&quot;:true,&quot;type&quot;:&quot;text&quot;}"/>
          <p:cNvSpPr txBox="1"/>
          <p:nvPr/>
        </p:nvSpPr>
        <p:spPr>
          <a:xfrm rot="0" flipH="0" flipV="0">
            <a:off x="11506200" y="6534150"/>
            <a:ext cx="152400" cy="161925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en-US" sz="1050">
                <a:solidFill>
                  <a:srgbClr val="808080"/>
                </a:solidFill>
                <a:latin typeface="Arial"/>
                <a:ea typeface="Arial"/>
              </a:rPr>
              <a:t>14</a:t>
            </a:r>
            <a:endParaRPr/>
          </a:p>
        </p:txBody>
      </p:sp>
    </p:spTree>
  </p:cSld>
</p:sld>
</file>

<file path=ppt/slides/slide15.xml><?xml version="1.0" encoding="utf-8"?>
<p:sld xmlns:p="http://schemas.openxmlformats.org/presentationml/2006/main" xmlns:a="http://schemas.openxmlformats.org/drawingml/2006/main" xmlns:a16="http://schemas.microsoft.com/office/drawing/2014/main" xmlns:mc="http://schemas.openxmlformats.org/markup-compatibility/2006" mc:Ignorable="a16">
  <p:cSld>
    <p:spTree>
      <p:nvGrpSpPr>
        <p:cNvPr id="143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"/>
          <p:cNvSpPr/>
          <p:nvPr/>
        </p:nvSpPr>
        <p:spPr>
          <a:xfrm rot="0" flipH="0" flipV="0"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p>
            <a:pPr/>
            <a:endParaRPr/>
          </a:p>
        </p:txBody>
      </p:sp>
      <p:sp>
        <p:nvSpPr>
          <p:cNvPr id="145" name="" descr="{&quot;isTemplate&quot;:true,&quot;type&quot;:&quot;text&quot;}"/>
          <p:cNvSpPr txBox="1"/>
          <p:nvPr/>
        </p:nvSpPr>
        <p:spPr>
          <a:xfrm rot="0" flipH="0" flipV="0">
            <a:off x="533400" y="419100"/>
            <a:ext cx="11125200" cy="419100"/>
          </a:xfrm>
          <a:prstGeom prst="rect"/>
        </p:spPr>
        <p:txBody>
          <a:bodyPr wrap="none" lIns="0" tIns="0" rIns="0" bIns="0"/>
          <a:p>
            <a:pPr>
              <a:lnSpc>
                <a:spcPct val="130000"/>
              </a:lnSpc>
            </a:pPr>
            <a:r>
              <a:rPr lang="zh-CN" sz="2100" b="1">
                <a:solidFill>
                  <a:srgbClr val="061F32"/>
                </a:solidFill>
                <a:latin typeface="Arial"/>
                <a:ea typeface="Arial"/>
              </a:rPr>
              <a:t>客户须知：五类风险讲清楚——最大风险『拖着不点』，触发线为统计参考非保底</a:t>
            </a:r>
            <a:endParaRPr/>
          </a:p>
        </p:txBody>
      </p:sp>
      <p:sp>
        <p:nvSpPr>
          <p:cNvPr id="146" name=""/>
          <p:cNvSpPr/>
          <p:nvPr/>
        </p:nvSpPr>
        <p:spPr>
          <a:xfrm rot="0" flipH="0" flipV="0">
            <a:off x="533400" y="952500"/>
            <a:ext cx="11125200" cy="9525"/>
          </a:xfrm>
          <a:prstGeom prst="rect">
            <a:avLst/>
          </a:prstGeom>
          <a:solidFill>
            <a:srgbClr val="061F32"/>
          </a:solidFill>
          <a:ln/>
        </p:spPr>
        <p:txBody>
          <a:bodyPr/>
          <a:p>
            <a:pPr/>
            <a:endParaRPr/>
          </a:p>
        </p:txBody>
      </p:sp>
      <p:graphicFrame>
        <p:nvGraphicFramePr>
          <p:cNvPr id="147" name=""/>
          <p:cNvGraphicFramePr/>
          <p:nvPr/>
        </p:nvGraphicFramePr>
        <p:xfrm rot="0" flipH="0" flipV="0">
          <a:off x="533400" y="1409700"/>
          <a:ext cx="11125200" cy="3810000"/>
        </p:xfrm>
        <a:graphic>
          <a:graphicData uri="http://schemas.openxmlformats.org/drawingml/2006/table">
            <a:tbl>
              <a:tblGrid>
                <a:gridCol w="1078065">
                  <a:extLst>
                    <a:ext uri="{9D8B030D-6E8A-4147-A177-3AD203B41FA5}">
                      <a16:colId val="1"/>
                    </a:ext>
                  </a:extLst>
                </a:gridCol>
                <a:gridCol w="3629166">
                  <a:extLst>
                    <a:ext uri="{9D8B030D-6E8A-4147-A177-3AD203B41FA5}">
                      <a16:colId val="2"/>
                    </a:ext>
                  </a:extLst>
                </a:gridCol>
                <a:gridCol w="2932865">
                  <a:extLst>
                    <a:ext uri="{9D8B030D-6E8A-4147-A177-3AD203B41FA5}">
                      <a16:colId val="3"/>
                    </a:ext>
                  </a:extLst>
                </a:gridCol>
                <a:gridCol w="3485104">
                  <a:extLst>
                    <a:ext uri="{9D8B030D-6E8A-4147-A177-3AD203B41FA5}">
                      <a16:colId val="4"/>
                    </a:ext>
                  </a:extLst>
                </a:gridCol>
              </a:tblGrid>
              <a:tr h="434209">
                <a:tc>
                  <a:txBody>
                    <a:bodyPr wrap="square" lIns="0" tIns="0" rIns="0" bIns="0" anchor="ctr">
                      <a:normAutofit/>
                    </a:bodyPr>
                    <a:p>
                      <a:pPr marL="114300" marR="114300" algn="l">
                        <a:lnSpc>
                          <a:spcPct val="120000"/>
                        </a:lnSpc>
                      </a:pPr>
                      <a:r>
                        <a:rPr sz="1275" b="1">
                          <a:solidFill>
                            <a:srgbClr val="FFFFFF"/>
                          </a:solidFill>
                          <a:latin typeface="Microsoft YaHei"/>
                          <a:ea typeface="Microsoft YaHei"/>
                        </a:rPr>
                        <a:t>风险</a:t>
                      </a:r>
                      <a:endParaRPr/>
                    </a:p>
                  </a:txBody>
                  <a:tcPr marL="45720" marR="45720" marT="45720" marB="4572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61F32"/>
                    </a:solidFill>
                  </a:tcPr>
                </a:tc>
                <a:tc>
                  <a:txBody>
                    <a:bodyPr wrap="square" lIns="0" tIns="0" rIns="0" bIns="0" anchor="ctr">
                      <a:normAutofit/>
                    </a:bodyPr>
                    <a:p>
                      <a:pPr marL="114300" marR="114300" algn="l">
                        <a:lnSpc>
                          <a:spcPct val="120000"/>
                        </a:lnSpc>
                      </a:pPr>
                      <a:r>
                        <a:rPr sz="1275" b="1">
                          <a:solidFill>
                            <a:srgbClr val="FFFFFF"/>
                          </a:solidFill>
                          <a:latin typeface="Microsoft YaHei"/>
                          <a:ea typeface="Microsoft YaHei"/>
                        </a:rPr>
                        <a:t>情景</a:t>
                      </a:r>
                      <a:endParaRPr/>
                    </a:p>
                  </a:txBody>
                  <a:tcPr marL="45720" marR="45720" marT="45720" marB="4572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61F32"/>
                    </a:solidFill>
                  </a:tcPr>
                </a:tc>
                <a:tc>
                  <a:txBody>
                    <a:bodyPr wrap="square" lIns="0" tIns="0" rIns="0" bIns="0" anchor="ctr">
                      <a:normAutofit/>
                    </a:bodyPr>
                    <a:p>
                      <a:pPr marL="114300" marR="114300" algn="l">
                        <a:lnSpc>
                          <a:spcPct val="120000"/>
                        </a:lnSpc>
                      </a:pPr>
                      <a:r>
                        <a:rPr sz="1275" b="1">
                          <a:solidFill>
                            <a:srgbClr val="FFFFFF"/>
                          </a:solidFill>
                          <a:latin typeface="Microsoft YaHei"/>
                          <a:ea typeface="Microsoft YaHei"/>
                        </a:rPr>
                        <a:t>对点价的影响</a:t>
                      </a:r>
                      <a:endParaRPr/>
                    </a:p>
                  </a:txBody>
                  <a:tcPr marL="45720" marR="45720" marT="45720" marB="4572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61F32"/>
                    </a:solidFill>
                  </a:tcPr>
                </a:tc>
                <a:tc>
                  <a:txBody>
                    <a:bodyPr wrap="square" lIns="0" tIns="0" rIns="0" bIns="0" anchor="ctr">
                      <a:normAutofit/>
                    </a:bodyPr>
                    <a:p>
                      <a:pPr marL="114300" marR="114300" algn="l">
                        <a:lnSpc>
                          <a:spcPct val="120000"/>
                        </a:lnSpc>
                      </a:pPr>
                      <a:r>
                        <a:rPr sz="1275" b="1">
                          <a:solidFill>
                            <a:srgbClr val="FFFFFF"/>
                          </a:solidFill>
                          <a:latin typeface="Microsoft YaHei"/>
                          <a:ea typeface="Microsoft YaHei"/>
                        </a:rPr>
                        <a:t>建议应对</a:t>
                      </a:r>
                      <a:endParaRPr/>
                    </a:p>
                  </a:txBody>
                  <a:tcPr marL="45720" marR="45720" marT="45720" marB="4572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61F32"/>
                    </a:solidFill>
                  </a:tcPr>
                </a:tc>
                <a:extLst>
                  <a:ext uri="{0D108BD9-81ED-4DB2-BD59-A6C34878D82A}">
                    <a16:rowId val="1"/>
                  </a:ext>
                </a:extLst>
              </a:tr>
              <a:tr h="735395">
                <a:tc>
                  <a:txBody>
                    <a:bodyPr wrap="square" lIns="0" tIns="0" rIns="0" bIns="0" anchor="ctr">
                      <a:normAutofit/>
                    </a:bodyPr>
                    <a:p>
                      <a:pPr marL="114300" marR="114300" algn="l">
                        <a:lnSpc>
                          <a:spcPct val="120000"/>
                        </a:lnSpc>
                      </a:pPr>
                      <a:r>
                        <a:rPr sz="1275" b="1">
                          <a:solidFill>
                            <a:srgbClr val="5A0E13"/>
                          </a:solidFill>
                          <a:latin typeface="Microsoft YaHei"/>
                          <a:ea typeface="Microsoft YaHei"/>
                        </a:rPr>
                        <a:t>拖着不点（最大风险）</a:t>
                      </a:r>
                      <a:endParaRPr/>
                    </a:p>
                  </a:txBody>
                  <a:tcPr marL="45720" marR="45720" marT="45720" marB="4572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 wrap="square" lIns="0" tIns="0" rIns="0" bIns="0" anchor="ctr">
                      <a:normAutofit/>
                    </a:bodyPr>
                    <a:p>
                      <a:pPr marL="114300" marR="114300" algn="l">
                        <a:lnSpc>
                          <a:spcPct val="120000"/>
                        </a:lnSpc>
                      </a:pPr>
                      <a:r>
                        <a:rPr sz="1275">
                          <a:solidFill>
                            <a:srgbClr val="44546A"/>
                          </a:solidFill>
                          <a:latin typeface="Microsoft YaHei"/>
                          <a:ea typeface="Microsoft YaHei"/>
                        </a:rPr>
                        <a:t>研报中短期看空但供应回归不及预期（开工率回升慢于加工费消化），价格不跌</a:t>
                      </a:r>
                      <a:endParaRPr/>
                    </a:p>
                  </a:txBody>
                  <a:tcPr marL="45720" marR="45720" marT="45720" marB="4572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 wrap="square" lIns="0" tIns="0" rIns="0" bIns="0" anchor="ctr">
                      <a:normAutofit/>
                    </a:bodyPr>
                    <a:p>
                      <a:pPr marL="114300" marR="114300" algn="l">
                        <a:lnSpc>
                          <a:spcPct val="120000"/>
                        </a:lnSpc>
                      </a:pPr>
                      <a:r>
                        <a:rPr sz="1275">
                          <a:solidFill>
                            <a:srgbClr val="44546A"/>
                          </a:solidFill>
                          <a:latin typeface="Microsoft YaHei"/>
                          <a:ea typeface="Microsoft YaHei"/>
                        </a:rPr>
                        <a:t>首档线迟迟不触发，越等越贵——点价成本随价格上行不断抬升</a:t>
                      </a:r>
                      <a:endParaRPr/>
                    </a:p>
                  </a:txBody>
                  <a:tcPr marL="45720" marR="45720" marT="45720" marB="4572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 wrap="square" lIns="0" tIns="0" rIns="0" bIns="0" anchor="ctr">
                      <a:normAutofit/>
                    </a:bodyPr>
                    <a:p>
                      <a:pPr marL="114300" marR="114300" algn="l">
                        <a:lnSpc>
                          <a:spcPct val="120000"/>
                        </a:lnSpc>
                      </a:pPr>
                      <a:r>
                        <a:rPr sz="1275">
                          <a:solidFill>
                            <a:srgbClr val="44546A"/>
                          </a:solidFill>
                          <a:latin typeface="Microsoft YaHei"/>
                          <a:ea typeface="Microsoft YaHei"/>
                        </a:rPr>
                        <a:t>不无限期等：站稳 6042 三日以上或 Brent 破 97，不等触发、主动分批点价</a:t>
                      </a:r>
                      <a:endParaRPr/>
                    </a:p>
                  </a:txBody>
                  <a:tcPr marL="45720" marR="45720" marT="45720" marB="4572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val="2"/>
                  </a:ext>
                </a:extLst>
              </a:tr>
              <a:tr h="735395">
                <a:tc>
                  <a:txBody>
                    <a:bodyPr wrap="square" lIns="0" tIns="0" rIns="0" bIns="0" anchor="ctr">
                      <a:normAutofit/>
                    </a:bodyPr>
                    <a:p>
                      <a:pPr marL="114300" marR="114300" algn="l">
                        <a:lnSpc>
                          <a:spcPct val="120000"/>
                        </a:lnSpc>
                      </a:pPr>
                      <a:r>
                        <a:rPr sz="1275" b="1">
                          <a:solidFill>
                            <a:srgbClr val="061F32"/>
                          </a:solidFill>
                          <a:latin typeface="Microsoft YaHei"/>
                          <a:ea typeface="Microsoft YaHei"/>
                        </a:rPr>
                        <a:t>均摊不等于最低价</a:t>
                      </a:r>
                      <a:endParaRPr/>
                    </a:p>
                  </a:txBody>
                  <a:tcPr marL="45720" marR="45720" marT="45720" marB="4572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 wrap="square" lIns="0" tIns="0" rIns="0" bIns="0" anchor="ctr">
                      <a:normAutofit/>
                    </a:bodyPr>
                    <a:p>
                      <a:pPr marL="114300" marR="114300" algn="l">
                        <a:lnSpc>
                          <a:spcPct val="120000"/>
                        </a:lnSpc>
                      </a:pPr>
                      <a:r>
                        <a:rPr sz="1275">
                          <a:solidFill>
                            <a:srgbClr val="44546A"/>
                          </a:solidFill>
                          <a:latin typeface="Microsoft YaHei"/>
                          <a:ea typeface="Microsoft YaHei"/>
                        </a:rPr>
                        <a:t>跌破强烈建议线后价格继续下跌</a:t>
                      </a:r>
                      <a:endParaRPr/>
                    </a:p>
                  </a:txBody>
                  <a:tcPr marL="45720" marR="45720" marT="45720" marB="4572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 wrap="square" lIns="0" tIns="0" rIns="0" bIns="0" anchor="ctr">
                      <a:normAutofit/>
                    </a:bodyPr>
                    <a:p>
                      <a:pPr marL="114300" marR="114300" algn="l">
                        <a:lnSpc>
                          <a:spcPct val="120000"/>
                        </a:lnSpc>
                      </a:pPr>
                      <a:r>
                        <a:rPr sz="1275">
                          <a:solidFill>
                            <a:srgbClr val="44546A"/>
                          </a:solidFill>
                          <a:latin typeface="Microsoft YaHei"/>
                          <a:ea typeface="Microsoft YaHei"/>
                        </a:rPr>
                        <a:t>逐日均摊取得区间平均成本，已点价部分相对偏高</a:t>
                      </a:r>
                      <a:endParaRPr/>
                    </a:p>
                  </a:txBody>
                  <a:tcPr marL="45720" marR="45720" marT="45720" marB="4572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 wrap="square" lIns="0" tIns="0" rIns="0" bIns="0" anchor="ctr">
                      <a:normAutofit/>
                    </a:bodyPr>
                    <a:p>
                      <a:pPr marL="114300" marR="114300" algn="l">
                        <a:lnSpc>
                          <a:spcPct val="120000"/>
                        </a:lnSpc>
                      </a:pPr>
                      <a:r>
                        <a:rPr sz="1275">
                          <a:solidFill>
                            <a:srgbClr val="44546A"/>
                          </a:solidFill>
                          <a:latin typeface="Microsoft YaHei"/>
                          <a:ea typeface="Microsoft YaHei"/>
                        </a:rPr>
                        <a:t>跌破当日滚动强烈建议线后尽快完成剩余量，不追求买在最低点</a:t>
                      </a:r>
                      <a:endParaRPr/>
                    </a:p>
                  </a:txBody>
                  <a:tcPr marL="45720" marR="45720" marT="45720" marB="4572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val="3"/>
                  </a:ext>
                </a:extLst>
              </a:tr>
              <a:tr h="735395">
                <a:tc>
                  <a:txBody>
                    <a:bodyPr wrap="square" lIns="0" tIns="0" rIns="0" bIns="0" anchor="ctr">
                      <a:normAutofit/>
                    </a:bodyPr>
                    <a:p>
                      <a:pPr marL="114300" marR="114300" algn="l">
                        <a:lnSpc>
                          <a:spcPct val="120000"/>
                        </a:lnSpc>
                      </a:pPr>
                      <a:r>
                        <a:rPr sz="1275" b="1">
                          <a:solidFill>
                            <a:srgbClr val="061F32"/>
                          </a:solidFill>
                          <a:latin typeface="Microsoft YaHei"/>
                          <a:ea typeface="Microsoft YaHei"/>
                        </a:rPr>
                        <a:t>均摊期间反弹</a:t>
                      </a:r>
                      <a:endParaRPr/>
                    </a:p>
                  </a:txBody>
                  <a:tcPr marL="45720" marR="45720" marT="45720" marB="4572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 wrap="square" lIns="0" tIns="0" rIns="0" bIns="0" anchor="ctr">
                      <a:normAutofit/>
                    </a:bodyPr>
                    <a:p>
                      <a:pPr marL="114300" marR="114300" algn="l">
                        <a:lnSpc>
                          <a:spcPct val="120000"/>
                        </a:lnSpc>
                      </a:pPr>
                      <a:r>
                        <a:rPr sz="1275">
                          <a:solidFill>
                            <a:srgbClr val="44546A"/>
                          </a:solidFill>
                          <a:latin typeface="Microsoft YaHei"/>
                          <a:ea typeface="Microsoft YaHei"/>
                        </a:rPr>
                        <a:t>点价过程中价格回升至均价上方</a:t>
                      </a:r>
                      <a:endParaRPr/>
                    </a:p>
                  </a:txBody>
                  <a:tcPr marL="45720" marR="45720" marT="45720" marB="4572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 wrap="square" lIns="0" tIns="0" rIns="0" bIns="0" anchor="ctr">
                      <a:normAutofit/>
                    </a:bodyPr>
                    <a:p>
                      <a:pPr marL="114300" marR="114300" algn="l">
                        <a:lnSpc>
                          <a:spcPct val="120000"/>
                        </a:lnSpc>
                      </a:pPr>
                      <a:r>
                        <a:rPr sz="1275">
                          <a:solidFill>
                            <a:srgbClr val="44546A"/>
                          </a:solidFill>
                          <a:latin typeface="Microsoft YaHei"/>
                          <a:ea typeface="Microsoft YaHei"/>
                        </a:rPr>
                        <a:t>剩余未点价量的成本抬升</a:t>
                      </a:r>
                      <a:endParaRPr/>
                    </a:p>
                  </a:txBody>
                  <a:tcPr marL="45720" marR="45720" marT="45720" marB="4572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 wrap="square" lIns="0" tIns="0" rIns="0" bIns="0" anchor="ctr">
                      <a:normAutofit/>
                    </a:bodyPr>
                    <a:p>
                      <a:pPr marL="114300" marR="114300" algn="l">
                        <a:lnSpc>
                          <a:spcPct val="120000"/>
                        </a:lnSpc>
                      </a:pPr>
                      <a:r>
                        <a:rPr sz="1275">
                          <a:solidFill>
                            <a:srgbClr val="44546A"/>
                          </a:solidFill>
                          <a:latin typeface="Microsoft YaHei"/>
                          <a:ea typeface="Microsoft YaHei"/>
                        </a:rPr>
                        <a:t>剩余量在窗口截止（次月 24 日）前完成，或与销售提前商定</a:t>
                      </a:r>
                      <a:endParaRPr/>
                    </a:p>
                  </a:txBody>
                  <a:tcPr marL="45720" marR="45720" marT="45720" marB="4572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val="4"/>
                  </a:ext>
                </a:extLst>
              </a:tr>
              <a:tr h="434209">
                <a:tc>
                  <a:txBody>
                    <a:bodyPr wrap="square" lIns="0" tIns="0" rIns="0" bIns="0" anchor="ctr">
                      <a:normAutofit/>
                    </a:bodyPr>
                    <a:p>
                      <a:pPr marL="114300" marR="114300" algn="l">
                        <a:lnSpc>
                          <a:spcPct val="120000"/>
                        </a:lnSpc>
                      </a:pPr>
                      <a:r>
                        <a:rPr sz="1275" b="1">
                          <a:solidFill>
                            <a:srgbClr val="061F32"/>
                          </a:solidFill>
                          <a:latin typeface="Microsoft YaHei"/>
                          <a:ea typeface="Microsoft YaHei"/>
                        </a:rPr>
                        <a:t>换月重算</a:t>
                      </a:r>
                      <a:endParaRPr/>
                    </a:p>
                  </a:txBody>
                  <a:tcPr marL="45720" marR="45720" marT="45720" marB="4572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 wrap="square" lIns="0" tIns="0" rIns="0" bIns="0" anchor="ctr">
                      <a:normAutofit/>
                    </a:bodyPr>
                    <a:p>
                      <a:pPr marL="114300" marR="114300" algn="l">
                        <a:lnSpc>
                          <a:spcPct val="120000"/>
                        </a:lnSpc>
                      </a:pPr>
                      <a:r>
                        <a:rPr sz="1275">
                          <a:solidFill>
                            <a:srgbClr val="44546A"/>
                          </a:solidFill>
                          <a:latin typeface="Microsoft YaHei"/>
                          <a:ea typeface="Microsoft YaHei"/>
                        </a:rPr>
                        <a:t>8/25 起切换 TA2701，新窗口从零累计</a:t>
                      </a:r>
                      <a:endParaRPr/>
                    </a:p>
                  </a:txBody>
                  <a:tcPr marL="45720" marR="45720" marT="45720" marB="4572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 wrap="square" lIns="0" tIns="0" rIns="0" bIns="0" anchor="ctr">
                      <a:normAutofit/>
                    </a:bodyPr>
                    <a:p>
                      <a:pPr marL="114300" marR="114300" algn="l">
                        <a:lnSpc>
                          <a:spcPct val="120000"/>
                        </a:lnSpc>
                      </a:pPr>
                      <a:r>
                        <a:rPr sz="1275">
                          <a:solidFill>
                            <a:srgbClr val="44546A"/>
                          </a:solidFill>
                          <a:latin typeface="Microsoft YaHei"/>
                          <a:ea typeface="Microsoft YaHei"/>
                        </a:rPr>
                        <a:t>均价逐日更新，触发线数值每天变化</a:t>
                      </a:r>
                      <a:endParaRPr/>
                    </a:p>
                  </a:txBody>
                  <a:tcPr marL="45720" marR="45720" marT="45720" marB="4572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 wrap="square" lIns="0" tIns="0" rIns="0" bIns="0" anchor="ctr">
                      <a:normAutofit/>
                    </a:bodyPr>
                    <a:p>
                      <a:pPr marL="114300" marR="114300" algn="l">
                        <a:lnSpc>
                          <a:spcPct val="120000"/>
                        </a:lnSpc>
                      </a:pPr>
                      <a:r>
                        <a:rPr sz="1275">
                          <a:solidFill>
                            <a:srgbClr val="44546A"/>
                          </a:solidFill>
                          <a:latin typeface="Microsoft YaHei"/>
                          <a:ea typeface="Microsoft YaHei"/>
                        </a:rPr>
                        <a:t>以当日工作台口径为准，不沿用换月前旧阈值</a:t>
                      </a:r>
                      <a:endParaRPr/>
                    </a:p>
                  </a:txBody>
                  <a:tcPr marL="45720" marR="45720" marT="45720" marB="4572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val="5"/>
                  </a:ext>
                </a:extLst>
              </a:tr>
              <a:tr h="735395">
                <a:tc>
                  <a:txBody>
                    <a:bodyPr wrap="square" lIns="0" tIns="0" rIns="0" bIns="0" anchor="ctr">
                      <a:normAutofit/>
                    </a:bodyPr>
                    <a:p>
                      <a:pPr marL="114300" marR="114300" algn="l">
                        <a:lnSpc>
                          <a:spcPct val="120000"/>
                        </a:lnSpc>
                      </a:pPr>
                      <a:r>
                        <a:rPr sz="1275" b="1">
                          <a:solidFill>
                            <a:srgbClr val="061F32"/>
                          </a:solidFill>
                          <a:latin typeface="Microsoft YaHei"/>
                          <a:ea typeface="Microsoft YaHei"/>
                        </a:rPr>
                        <a:t>模型与基差局限</a:t>
                      </a:r>
                      <a:endParaRPr/>
                    </a:p>
                  </a:txBody>
                  <a:tcPr marL="45720" marR="45720" marT="45720" marB="4572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 wrap="square" lIns="0" tIns="0" rIns="0" bIns="0" anchor="ctr">
                      <a:normAutofit/>
                    </a:bodyPr>
                    <a:p>
                      <a:pPr marL="114300" marR="114300" algn="l">
                        <a:lnSpc>
                          <a:spcPct val="120000"/>
                        </a:lnSpc>
                      </a:pPr>
                      <a:r>
                        <a:rPr sz="1275">
                          <a:solidFill>
                            <a:srgbClr val="44546A"/>
                          </a:solidFill>
                          <a:latin typeface="Microsoft YaHei"/>
                          <a:ea typeface="Microsoft YaHei"/>
                        </a:rPr>
                        <a:t>PTA 方向预测准确率 2/7；基差为另行商定项</a:t>
                      </a:r>
                      <a:endParaRPr/>
                    </a:p>
                  </a:txBody>
                  <a:tcPr marL="45720" marR="45720" marT="45720" marB="4572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 wrap="square" lIns="0" tIns="0" rIns="0" bIns="0" anchor="ctr">
                      <a:normAutofit/>
                    </a:bodyPr>
                    <a:p>
                      <a:pPr marL="114300" marR="114300" algn="l">
                        <a:lnSpc>
                          <a:spcPct val="120000"/>
                        </a:lnSpc>
                      </a:pPr>
                      <a:r>
                        <a:rPr sz="1275">
                          <a:solidFill>
                            <a:srgbClr val="44546A"/>
                          </a:solidFill>
                          <a:latin typeface="Microsoft YaHei"/>
                          <a:ea typeface="Microsoft YaHei"/>
                        </a:rPr>
                        <a:t>预测仅作参考；实际采购成本 = 点价 + 基差</a:t>
                      </a:r>
                      <a:endParaRPr/>
                    </a:p>
                  </a:txBody>
                  <a:tcPr marL="45720" marR="45720" marT="45720" marB="4572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 wrap="square" lIns="0" tIns="0" rIns="0" bIns="0" anchor="ctr">
                      <a:normAutofit/>
                    </a:bodyPr>
                    <a:p>
                      <a:pPr marL="114300" marR="114300" algn="l">
                        <a:lnSpc>
                          <a:spcPct val="120000"/>
                        </a:lnSpc>
                      </a:pPr>
                      <a:r>
                        <a:rPr sz="1275">
                          <a:solidFill>
                            <a:srgbClr val="44546A"/>
                          </a:solidFill>
                          <a:latin typeface="Microsoft YaHei"/>
                          <a:ea typeface="Microsoft YaHei"/>
                        </a:rPr>
                        <a:t>执行以价格触发线为准；基差水平与销售另行确认</a:t>
                      </a:r>
                      <a:endParaRPr/>
                    </a:p>
                  </a:txBody>
                  <a:tcPr marL="45720" marR="45720" marT="45720" marB="4572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val="6"/>
                  </a:ext>
                </a:extLst>
              </a:tr>
            </a:tbl>
          </a:graphicData>
        </a:graphic>
      </p:graphicFrame>
      <p:sp>
        <p:nvSpPr>
          <p:cNvPr id="148" name=""/>
          <p:cNvSpPr/>
          <p:nvPr/>
        </p:nvSpPr>
        <p:spPr>
          <a:xfrm rot="0" flipH="0" flipV="0">
            <a:off x="571500" y="5657850"/>
            <a:ext cx="11125200" cy="666750"/>
          </a:xfrm>
          <a:prstGeom prst="rect">
            <a:avLst/>
          </a:prstGeom>
          <a:solidFill>
            <a:srgbClr val="F5F7FA"/>
          </a:solidFill>
          <a:ln/>
        </p:spPr>
        <p:txBody>
          <a:bodyPr/>
          <a:p>
            <a:pPr/>
            <a:endParaRPr/>
          </a:p>
        </p:txBody>
      </p:sp>
      <p:sp>
        <p:nvSpPr>
          <p:cNvPr id="149" name=""/>
          <p:cNvSpPr/>
          <p:nvPr/>
        </p:nvSpPr>
        <p:spPr>
          <a:xfrm rot="0" flipH="0" flipV="0">
            <a:off x="533400" y="5657850"/>
            <a:ext cx="11163300" cy="666750"/>
          </a:xfrm>
          <a:custGeom>
            <a:pathLst>
              <a:path w="1172" h="70">
                <a:moveTo>
                  <a:pt x="0" y="0"/>
                </a:moveTo>
                <a:lnTo>
                  <a:pt x="4" y="0"/>
                </a:lnTo>
                <a:lnTo>
                  <a:pt x="4" y="70"/>
                </a:lnTo>
                <a:lnTo>
                  <a:pt x="0" y="70"/>
                </a:lnTo>
                <a:close/>
              </a:path>
            </a:pathLst>
          </a:custGeom>
          <a:solidFill>
            <a:srgbClr val="061F32"/>
          </a:solidFill>
          <a:ln/>
        </p:spPr>
        <p:txBody>
          <a:bodyPr/>
          <a:p>
            <a:pPr/>
            <a:endParaRPr/>
          </a:p>
        </p:txBody>
      </p:sp>
      <p:sp>
        <p:nvSpPr>
          <p:cNvPr id="150" name="" descr="{&quot;isTemplate&quot;:true,&quot;type&quot;:&quot;text&quot;}"/>
          <p:cNvSpPr txBox="1"/>
          <p:nvPr/>
        </p:nvSpPr>
        <p:spPr>
          <a:xfrm rot="0" flipH="0" flipV="0">
            <a:off x="762000" y="5791200"/>
            <a:ext cx="10706100" cy="323850"/>
          </a:xfrm>
          <a:prstGeom prst="rect"/>
        </p:spPr>
        <p:txBody>
          <a:bodyPr wrap="none" lIns="0" tIns="0" rIns="0" bIns="0"/>
          <a:p>
            <a:pPr>
              <a:lnSpc>
                <a:spcPct val="140000"/>
              </a:lnSpc>
            </a:pPr>
            <a:r>
              <a:rPr lang="zh-CN" sz="1500" b="1">
                <a:solidFill>
                  <a:srgbClr val="061F32"/>
                </a:solidFill>
                <a:latin typeface="Arial"/>
                <a:ea typeface="Arial"/>
              </a:rPr>
              <a:t>风险申明：</a:t>
            </a:r>
            <a:r>
              <a:rPr lang="zh-CN" sz="1500">
                <a:solidFill>
                  <a:srgbClr val="44546A"/>
                </a:solidFill>
                <a:latin typeface="Arial"/>
                <a:ea typeface="Arial"/>
              </a:rPr>
              <a:t>本策略是点价执行的纪律化参考，不构成价格保证；点价决策请结合贵司订单成本与资金情况作出，市场有风险。</a:t>
            </a:r>
            <a:endParaRPr/>
          </a:p>
        </p:txBody>
      </p:sp>
      <p:sp>
        <p:nvSpPr>
          <p:cNvPr id="151" name="" descr="{&quot;isTemplate&quot;:true,&quot;type&quot;:&quot;text&quot;}"/>
          <p:cNvSpPr txBox="1"/>
          <p:nvPr/>
        </p:nvSpPr>
        <p:spPr>
          <a:xfrm rot="0" flipH="0" flipV="0">
            <a:off x="533400" y="6534150"/>
            <a:ext cx="4600575" cy="161925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zh-CN" sz="1050">
                <a:solidFill>
                  <a:srgbClr val="808080"/>
                </a:solidFill>
                <a:latin typeface="Arial"/>
                <a:ea typeface="Arial"/>
              </a:rPr>
              <a:t>数据来源：各大研究院早会纪要</a:t>
            </a:r>
            <a:r>
              <a:rPr lang="en-US" sz="1050">
                <a:solidFill>
                  <a:srgbClr val="808080"/>
                </a:solidFill>
                <a:latin typeface="Arial"/>
                <a:ea typeface="Arial"/>
              </a:rPr>
              <a:t> · </a:t>
            </a:r>
            <a:r>
              <a:rPr lang="zh-CN" sz="1050">
                <a:solidFill>
                  <a:srgbClr val="808080"/>
                </a:solidFill>
                <a:latin typeface="Arial"/>
                <a:ea typeface="Arial"/>
              </a:rPr>
              <a:t>量化预测模型（准确率复盘）·</a:t>
            </a:r>
            <a:r>
              <a:rPr lang="en-US" sz="1050">
                <a:solidFill>
                  <a:srgbClr val="808080"/>
                </a:solidFill>
                <a:latin typeface="Arial"/>
                <a:ea typeface="Arial"/>
              </a:rPr>
              <a:t> </a:t>
            </a:r>
            <a:r>
              <a:rPr lang="zh-CN" sz="1050">
                <a:solidFill>
                  <a:srgbClr val="808080"/>
                </a:solidFill>
                <a:latin typeface="Arial"/>
                <a:ea typeface="Arial"/>
              </a:rPr>
              <a:t>行言恒工作台</a:t>
            </a:r>
            <a:endParaRPr/>
          </a:p>
        </p:txBody>
      </p:sp>
      <p:sp>
        <p:nvSpPr>
          <p:cNvPr id="152" name="" descr="{&quot;isTemplate&quot;:true,&quot;type&quot;:&quot;text&quot;}"/>
          <p:cNvSpPr txBox="1"/>
          <p:nvPr/>
        </p:nvSpPr>
        <p:spPr>
          <a:xfrm rot="0" flipH="0" flipV="0">
            <a:off x="11506200" y="6534150"/>
            <a:ext cx="152400" cy="161925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en-US" sz="1050">
                <a:solidFill>
                  <a:srgbClr val="808080"/>
                </a:solidFill>
                <a:latin typeface="Arial"/>
                <a:ea typeface="Arial"/>
              </a:rPr>
              <a:t>15</a:t>
            </a:r>
            <a:endParaRPr/>
          </a:p>
        </p:txBody>
      </p:sp>
    </p:spTree>
  </p:cSld>
</p:sld>
</file>

<file path=ppt/slides/slide16.xml><?xml version="1.0" encoding="utf-8"?>
<p:sld xmlns:p="http://schemas.openxmlformats.org/presentationml/2006/main" xmlns:a="http://schemas.openxmlformats.org/drawingml/2006/main">
  <p:cSld>
    <p:spTree>
      <p:nvGrpSpPr>
        <p:cNvPr id="153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"/>
          <p:cNvSpPr/>
          <p:nvPr/>
        </p:nvSpPr>
        <p:spPr>
          <a:xfrm rot="0" flipH="0" flipV="0">
            <a:off x="0" y="0"/>
            <a:ext cx="12192000" cy="6858000"/>
          </a:xfrm>
          <a:prstGeom prst="rect">
            <a:avLst/>
          </a:prstGeom>
          <a:solidFill>
            <a:srgbClr val="061F32"/>
          </a:solidFill>
          <a:ln/>
        </p:spPr>
        <p:txBody>
          <a:bodyPr/>
          <a:p>
            <a:pPr/>
            <a:endParaRPr/>
          </a:p>
        </p:txBody>
      </p:sp>
      <p:sp>
        <p:nvSpPr>
          <p:cNvPr id="155" name="" descr="{&quot;isTemplate&quot;:true,&quot;type&quot;:&quot;text&quot;}"/>
          <p:cNvSpPr txBox="1"/>
          <p:nvPr/>
        </p:nvSpPr>
        <p:spPr>
          <a:xfrm rot="0" flipH="0" flipV="0">
            <a:off x="1143000" y="762000"/>
            <a:ext cx="9906000" cy="228600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en-US" sz="1500" spc="300">
                <a:solidFill>
                  <a:srgbClr val="99BDED"/>
                </a:solidFill>
                <a:latin typeface="Arial"/>
                <a:ea typeface="Arial"/>
              </a:rPr>
              <a:t>CONCLUSION · </a:t>
            </a:r>
            <a:r>
              <a:rPr lang="zh-CN" sz="1500" spc="300">
                <a:solidFill>
                  <a:srgbClr val="99BDED"/>
                </a:solidFill>
                <a:latin typeface="Arial"/>
                <a:ea typeface="Arial"/>
              </a:rPr>
              <a:t>结论回顾</a:t>
            </a:r>
            <a:endParaRPr/>
          </a:p>
        </p:txBody>
      </p:sp>
      <p:sp>
        <p:nvSpPr>
          <p:cNvPr id="156" name="" descr="{&quot;isTemplate&quot;:true,&quot;type&quot;:&quot;text&quot;}"/>
          <p:cNvSpPr txBox="1"/>
          <p:nvPr/>
        </p:nvSpPr>
        <p:spPr>
          <a:xfrm rot="0" flipH="0" flipV="0">
            <a:off x="1143000" y="1333500"/>
            <a:ext cx="523875" cy="504825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en-US" sz="3300" b="1">
                <a:solidFill>
                  <a:srgbClr val="08A6F6"/>
                </a:solidFill>
                <a:latin typeface="Arial"/>
                <a:ea typeface="Arial"/>
              </a:rPr>
              <a:t>1</a:t>
            </a:r>
            <a:endParaRPr/>
          </a:p>
        </p:txBody>
      </p:sp>
      <p:sp>
        <p:nvSpPr>
          <p:cNvPr id="157" name="" descr="{&quot;isTemplate&quot;:true,&quot;type&quot;:&quot;text&quot;}"/>
          <p:cNvSpPr txBox="1"/>
          <p:nvPr/>
        </p:nvSpPr>
        <p:spPr>
          <a:xfrm rot="0" flipH="0" flipV="0">
            <a:off x="1895475" y="1333500"/>
            <a:ext cx="8582025" cy="962025"/>
          </a:xfrm>
          <a:prstGeom prst="rect"/>
        </p:spPr>
        <p:txBody>
          <a:bodyPr wrap="square" lIns="0" tIns="0" rIns="0" bIns="0">
            <a:normAutofit/>
          </a:bodyPr>
          <a:p>
            <a:pPr>
              <a:lnSpc>
                <a:spcPct val="150000"/>
              </a:lnSpc>
            </a:pPr>
            <a:r>
              <a:rPr lang="zh-CN" sz="2100">
                <a:solidFill>
                  <a:srgbClr val="FFFFFF"/>
                </a:solidFill>
                <a:latin typeface="Arial"/>
                <a:ea typeface="Arial"/>
              </a:rPr>
              <a:t>现价</a:t>
            </a:r>
            <a:r>
              <a:rPr lang="en-US" sz="2100">
                <a:solidFill>
                  <a:srgbClr val="FFFFFF"/>
                </a:solidFill>
                <a:latin typeface="Arial"/>
                <a:ea typeface="Arial"/>
              </a:rPr>
              <a:t> 6006 </a:t>
            </a:r>
            <a:r>
              <a:rPr lang="zh-CN" sz="2100">
                <a:solidFill>
                  <a:srgbClr val="FFFFFF"/>
                </a:solidFill>
                <a:latin typeface="Arial"/>
                <a:ea typeface="Arial"/>
              </a:rPr>
              <a:t>高于窗口均价</a:t>
            </a:r>
            <a:r>
              <a:rPr lang="en-US" sz="2100">
                <a:solidFill>
                  <a:srgbClr val="FFFFFF"/>
                </a:solidFill>
                <a:latin typeface="Arial"/>
                <a:ea typeface="Arial"/>
              </a:rPr>
              <a:t> 3.5%</a:t>
            </a:r>
            <a:r>
              <a:rPr lang="zh-CN" sz="2100">
                <a:solidFill>
                  <a:srgbClr val="FFFFFF"/>
                </a:solidFill>
                <a:latin typeface="Arial"/>
                <a:ea typeface="Arial"/>
              </a:rPr>
              <a:t>，处于窗口高位——</a:t>
            </a:r>
            <a:r>
              <a:rPr lang="zh-CN" sz="2100" b="1">
                <a:solidFill>
                  <a:srgbClr val="FFFFFF"/>
                </a:solidFill>
                <a:latin typeface="Arial"/>
                <a:ea typeface="Arial"/>
              </a:rPr>
              <a:t>当前建议暂缓点价</a:t>
            </a:r>
            <a:r>
              <a:rPr lang="zh-CN" sz="2100">
                <a:solidFill>
                  <a:srgbClr val="FFFFFF"/>
                </a:solidFill>
                <a:latin typeface="Arial"/>
                <a:ea typeface="Arial"/>
              </a:rPr>
              <a:t>，移仓等待。</a:t>
            </a:r>
            <a:endParaRPr/>
          </a:p>
        </p:txBody>
      </p:sp>
      <p:sp>
        <p:nvSpPr>
          <p:cNvPr id="158" name="" descr="{&quot;isTemplate&quot;:true,&quot;type&quot;:&quot;text&quot;}"/>
          <p:cNvSpPr txBox="1"/>
          <p:nvPr/>
        </p:nvSpPr>
        <p:spPr>
          <a:xfrm rot="0" flipH="0" flipV="0">
            <a:off x="1143000" y="2619375"/>
            <a:ext cx="523875" cy="504825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en-US" sz="3300" b="1">
                <a:solidFill>
                  <a:srgbClr val="08A6F6"/>
                </a:solidFill>
                <a:latin typeface="Arial"/>
                <a:ea typeface="Arial"/>
              </a:rPr>
              <a:t>2</a:t>
            </a:r>
            <a:endParaRPr/>
          </a:p>
        </p:txBody>
      </p:sp>
      <p:sp>
        <p:nvSpPr>
          <p:cNvPr id="159" name="" descr="{&quot;isTemplate&quot;:true,&quot;type&quot;:&quot;text&quot;}"/>
          <p:cNvSpPr txBox="1"/>
          <p:nvPr/>
        </p:nvSpPr>
        <p:spPr>
          <a:xfrm rot="0" flipH="0" flipV="0">
            <a:off x="1895475" y="2619375"/>
            <a:ext cx="8582025" cy="1447800"/>
          </a:xfrm>
          <a:prstGeom prst="rect"/>
        </p:spPr>
        <p:txBody>
          <a:bodyPr wrap="square" lIns="0" tIns="0" rIns="0" bIns="0">
            <a:normAutofit/>
          </a:bodyPr>
          <a:p>
            <a:pPr>
              <a:lnSpc>
                <a:spcPct val="150000"/>
              </a:lnSpc>
            </a:pPr>
            <a:r>
              <a:rPr lang="zh-CN" sz="2100">
                <a:solidFill>
                  <a:srgbClr val="FFFFFF"/>
                </a:solidFill>
                <a:latin typeface="Arial"/>
                <a:ea typeface="Arial"/>
              </a:rPr>
              <a:t>跌破</a:t>
            </a:r>
            <a:r>
              <a:rPr lang="zh-CN" sz="2100" b="1">
                <a:solidFill>
                  <a:srgbClr val="08A6F6"/>
                </a:solidFill>
                <a:latin typeface="Arial"/>
                <a:ea typeface="Arial"/>
              </a:rPr>
              <a:t>当日滚动均价</a:t>
            </a:r>
            <a:r>
              <a:rPr lang="en-US" sz="2100" b="1">
                <a:solidFill>
                  <a:srgbClr val="08A6F6"/>
                </a:solidFill>
                <a:latin typeface="Arial"/>
                <a:ea typeface="Arial"/>
              </a:rPr>
              <a:t> − 50 </a:t>
            </a:r>
            <a:r>
              <a:rPr lang="zh-CN" sz="2100" b="1">
                <a:solidFill>
                  <a:srgbClr val="08A6F6"/>
                </a:solidFill>
                <a:latin typeface="Arial"/>
                <a:ea typeface="Arial"/>
              </a:rPr>
              <a:t>元</a:t>
            </a:r>
            <a:r>
              <a:rPr lang="zh-CN" sz="2100">
                <a:solidFill>
                  <a:srgbClr val="FFFFFF"/>
                </a:solidFill>
                <a:latin typeface="Arial"/>
                <a:ea typeface="Arial"/>
              </a:rPr>
              <a:t>（快照</a:t>
            </a:r>
            <a:r>
              <a:rPr lang="en-US" sz="2100">
                <a:solidFill>
                  <a:srgbClr val="FFFFFF"/>
                </a:solidFill>
                <a:latin typeface="Arial"/>
                <a:ea typeface="Arial"/>
              </a:rPr>
              <a:t> 5752</a:t>
            </a:r>
            <a:r>
              <a:rPr lang="zh-CN" sz="2100">
                <a:solidFill>
                  <a:srgbClr val="FFFFFF"/>
                </a:solidFill>
                <a:latin typeface="Arial"/>
                <a:ea typeface="Arial"/>
              </a:rPr>
              <a:t>）启动分批分期点价，总量按</a:t>
            </a:r>
            <a:r>
              <a:rPr lang="en-US" sz="2100">
                <a:solidFill>
                  <a:srgbClr val="FFFFFF"/>
                </a:solidFill>
                <a:latin typeface="Arial"/>
                <a:ea typeface="Arial"/>
              </a:rPr>
              <a:t> 25–24 </a:t>
            </a:r>
            <a:r>
              <a:rPr lang="zh-CN" sz="2100">
                <a:solidFill>
                  <a:srgbClr val="FFFFFF"/>
                </a:solidFill>
                <a:latin typeface="Arial"/>
                <a:ea typeface="Arial"/>
              </a:rPr>
              <a:t>周期剩余工作日</a:t>
            </a:r>
            <a:r>
              <a:rPr lang="zh-CN" sz="2100" b="1">
                <a:solidFill>
                  <a:srgbClr val="08A6F6"/>
                </a:solidFill>
                <a:latin typeface="Arial"/>
                <a:ea typeface="Arial"/>
              </a:rPr>
              <a:t>逐日均摊</a:t>
            </a:r>
            <a:r>
              <a:rPr lang="zh-CN" sz="2100">
                <a:solidFill>
                  <a:srgbClr val="FFFFFF"/>
                </a:solidFill>
                <a:latin typeface="Arial"/>
                <a:ea typeface="Arial"/>
              </a:rPr>
              <a:t>；跌破</a:t>
            </a:r>
            <a:r>
              <a:rPr lang="zh-CN" sz="2100" b="1">
                <a:solidFill>
                  <a:srgbClr val="08A6F6"/>
                </a:solidFill>
                <a:latin typeface="Arial"/>
                <a:ea typeface="Arial"/>
              </a:rPr>
              <a:t>当日均价</a:t>
            </a:r>
            <a:r>
              <a:rPr lang="en-US" sz="2100" b="1">
                <a:solidFill>
                  <a:srgbClr val="08A6F6"/>
                </a:solidFill>
                <a:latin typeface="Arial"/>
                <a:ea typeface="Arial"/>
              </a:rPr>
              <a:t> − 80 </a:t>
            </a:r>
            <a:r>
              <a:rPr lang="zh-CN" sz="2100" b="1">
                <a:solidFill>
                  <a:srgbClr val="08A6F6"/>
                </a:solidFill>
                <a:latin typeface="Arial"/>
                <a:ea typeface="Arial"/>
              </a:rPr>
              <a:t>元</a:t>
            </a:r>
            <a:r>
              <a:rPr lang="zh-CN" sz="2100">
                <a:solidFill>
                  <a:srgbClr val="FFFFFF"/>
                </a:solidFill>
                <a:latin typeface="Arial"/>
                <a:ea typeface="Arial"/>
              </a:rPr>
              <a:t>（快照</a:t>
            </a:r>
            <a:r>
              <a:rPr lang="en-US" sz="2100">
                <a:solidFill>
                  <a:srgbClr val="FFFFFF"/>
                </a:solidFill>
                <a:latin typeface="Arial"/>
                <a:ea typeface="Arial"/>
              </a:rPr>
              <a:t> 5722</a:t>
            </a:r>
            <a:r>
              <a:rPr lang="zh-CN" sz="2100">
                <a:solidFill>
                  <a:srgbClr val="FFFFFF"/>
                </a:solidFill>
                <a:latin typeface="Arial"/>
                <a:ea typeface="Arial"/>
              </a:rPr>
              <a:t>）强烈建议尽快完成。</a:t>
            </a:r>
            <a:endParaRPr/>
          </a:p>
        </p:txBody>
      </p:sp>
      <p:sp>
        <p:nvSpPr>
          <p:cNvPr id="160" name="" descr="{&quot;isTemplate&quot;:true,&quot;type&quot;:&quot;text&quot;}"/>
          <p:cNvSpPr txBox="1"/>
          <p:nvPr/>
        </p:nvSpPr>
        <p:spPr>
          <a:xfrm rot="0" flipH="0" flipV="0">
            <a:off x="1143000" y="4391025"/>
            <a:ext cx="523875" cy="504825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en-US" sz="3300" b="1">
                <a:solidFill>
                  <a:srgbClr val="08A6F6"/>
                </a:solidFill>
                <a:latin typeface="Arial"/>
                <a:ea typeface="Arial"/>
              </a:rPr>
              <a:t>3</a:t>
            </a:r>
            <a:endParaRPr/>
          </a:p>
        </p:txBody>
      </p:sp>
      <p:sp>
        <p:nvSpPr>
          <p:cNvPr id="161" name="" descr="{&quot;isTemplate&quot;:true,&quot;type&quot;:&quot;text&quot;}"/>
          <p:cNvSpPr txBox="1"/>
          <p:nvPr/>
        </p:nvSpPr>
        <p:spPr>
          <a:xfrm rot="0" flipH="0" flipV="0">
            <a:off x="1895475" y="4391025"/>
            <a:ext cx="8582025" cy="962025"/>
          </a:xfrm>
          <a:prstGeom prst="rect"/>
        </p:spPr>
        <p:txBody>
          <a:bodyPr wrap="square" lIns="0" tIns="0" rIns="0" bIns="0">
            <a:normAutofit/>
          </a:bodyPr>
          <a:p>
            <a:pPr>
              <a:lnSpc>
                <a:spcPct val="150000"/>
              </a:lnSpc>
            </a:pPr>
            <a:r>
              <a:rPr lang="zh-CN" sz="2100">
                <a:solidFill>
                  <a:srgbClr val="FFFFFF"/>
                </a:solidFill>
                <a:latin typeface="Arial"/>
                <a:ea typeface="Arial"/>
              </a:rPr>
              <a:t>最大风险是『拖着不点』：站稳</a:t>
            </a:r>
            <a:r>
              <a:rPr lang="en-US" sz="2100">
                <a:solidFill>
                  <a:srgbClr val="FFFFFF"/>
                </a:solidFill>
                <a:latin typeface="Arial"/>
                <a:ea typeface="Arial"/>
              </a:rPr>
              <a:t> 6042 </a:t>
            </a:r>
            <a:r>
              <a:rPr lang="zh-CN" sz="2100">
                <a:solidFill>
                  <a:srgbClr val="FFFFFF"/>
                </a:solidFill>
                <a:latin typeface="Arial"/>
                <a:ea typeface="Arial"/>
              </a:rPr>
              <a:t>三日以上不等触发、主动分批；</a:t>
            </a:r>
            <a:r>
              <a:rPr lang="en-US" sz="2100">
                <a:solidFill>
                  <a:srgbClr val="FFFFFF"/>
                </a:solidFill>
                <a:latin typeface="Arial"/>
                <a:ea typeface="Arial"/>
              </a:rPr>
              <a:t>8/25 </a:t>
            </a:r>
            <a:r>
              <a:rPr lang="zh-CN" sz="2100">
                <a:solidFill>
                  <a:srgbClr val="FFFFFF"/>
                </a:solidFill>
                <a:latin typeface="Arial"/>
                <a:ea typeface="Arial"/>
              </a:rPr>
              <a:t>起随</a:t>
            </a:r>
            <a:r>
              <a:rPr lang="en-US" sz="2100">
                <a:solidFill>
                  <a:srgbClr val="FFFFFF"/>
                </a:solidFill>
                <a:latin typeface="Arial"/>
                <a:ea typeface="Arial"/>
              </a:rPr>
              <a:t> TA2701 </a:t>
            </a:r>
            <a:r>
              <a:rPr lang="zh-CN" sz="2100">
                <a:solidFill>
                  <a:srgbClr val="FFFFFF"/>
                </a:solidFill>
                <a:latin typeface="Arial"/>
                <a:ea typeface="Arial"/>
              </a:rPr>
              <a:t>新窗口滚动重算，机制不变。</a:t>
            </a:r>
            <a:endParaRPr/>
          </a:p>
        </p:txBody>
      </p:sp>
      <p:sp>
        <p:nvSpPr>
          <p:cNvPr id="162" name=""/>
          <p:cNvSpPr/>
          <p:nvPr/>
        </p:nvSpPr>
        <p:spPr>
          <a:xfrm rot="0" flipH="0" flipV="0">
            <a:off x="0" y="0"/>
            <a:ext cx="76200" cy="6858000"/>
          </a:xfrm>
          <a:prstGeom prst="rect">
            <a:avLst/>
          </a:prstGeom>
          <a:solidFill>
            <a:srgbClr val="08A6F6"/>
          </a:solidFill>
          <a:ln/>
        </p:spPr>
        <p:txBody>
          <a:bodyPr/>
          <a:p>
            <a:pPr/>
            <a:endParaRPr/>
          </a:p>
        </p:txBody>
      </p:sp>
      <p:sp>
        <p:nvSpPr>
          <p:cNvPr id="163" name=""/>
          <p:cNvSpPr/>
          <p:nvPr/>
        </p:nvSpPr>
        <p:spPr>
          <a:xfrm rot="0" flipH="0" flipV="0">
            <a:off x="1143000" y="5248275"/>
            <a:ext cx="9906000" cy="9525"/>
          </a:xfrm>
          <a:prstGeom prst="rect">
            <a:avLst/>
          </a:prstGeom>
          <a:solidFill>
            <a:srgbClr val="99BDED">
              <a:alpha val="30000"/>
            </a:srgbClr>
          </a:solidFill>
          <a:ln/>
        </p:spPr>
        <p:txBody>
          <a:bodyPr/>
          <a:p>
            <a:pPr/>
            <a:endParaRPr/>
          </a:p>
        </p:txBody>
      </p:sp>
      <p:sp>
        <p:nvSpPr>
          <p:cNvPr id="164" name="" descr="{&quot;isTemplate&quot;:true,&quot;type&quot;:&quot;text&quot;}"/>
          <p:cNvSpPr txBox="1"/>
          <p:nvPr/>
        </p:nvSpPr>
        <p:spPr>
          <a:xfrm rot="0" flipH="0" flipV="0">
            <a:off x="1143000" y="5448300"/>
            <a:ext cx="9906000" cy="876300"/>
          </a:xfrm>
          <a:prstGeom prst="rect"/>
        </p:spPr>
        <p:txBody>
          <a:bodyPr wrap="square" lIns="0" tIns="0" rIns="0" bIns="0">
            <a:normAutofit/>
          </a:bodyPr>
          <a:p>
            <a:pPr>
              <a:lnSpc>
                <a:spcPct val="170000"/>
              </a:lnSpc>
            </a:pPr>
            <a:r>
              <a:rPr lang="zh-CN" sz="1125">
                <a:solidFill>
                  <a:srgbClr val="808080"/>
                </a:solidFill>
                <a:latin typeface="Arial"/>
                <a:ea typeface="Arial"/>
              </a:rPr>
              <a:t>数据来源：行言恒工作台（</a:t>
            </a:r>
            <a:r>
              <a:rPr lang="en-US" sz="1125">
                <a:solidFill>
                  <a:srgbClr val="808080"/>
                </a:solidFill>
                <a:latin typeface="Arial"/>
                <a:ea typeface="Arial"/>
              </a:rPr>
              <a:t>ta09_run_log · 25–24 </a:t>
            </a:r>
            <a:r>
              <a:rPr lang="zh-CN" sz="1125">
                <a:solidFill>
                  <a:srgbClr val="808080"/>
                </a:solidFill>
                <a:latin typeface="Arial"/>
                <a:ea typeface="Arial"/>
              </a:rPr>
              <a:t>窗口，截至</a:t>
            </a:r>
            <a:r>
              <a:rPr lang="en-US" sz="1125">
                <a:solidFill>
                  <a:srgbClr val="808080"/>
                </a:solidFill>
                <a:latin typeface="Arial"/>
                <a:ea typeface="Arial"/>
              </a:rPr>
              <a:t> 2026-08-21</a:t>
            </a:r>
            <a:r>
              <a:rPr lang="zh-CN" sz="1125">
                <a:solidFill>
                  <a:srgbClr val="808080"/>
                </a:solidFill>
                <a:latin typeface="Arial"/>
                <a:ea typeface="Arial"/>
              </a:rPr>
              <a:t>）｜量化预测模型（</a:t>
            </a:r>
            <a:r>
              <a:rPr lang="en-US" sz="1125">
                <a:solidFill>
                  <a:srgbClr val="808080"/>
                </a:solidFill>
                <a:latin typeface="Arial"/>
                <a:ea typeface="Arial"/>
              </a:rPr>
              <a:t>2026-08-24</a:t>
            </a:r>
            <a:r>
              <a:rPr lang="zh-CN" sz="1125">
                <a:solidFill>
                  <a:srgbClr val="808080"/>
                </a:solidFill>
                <a:latin typeface="Arial"/>
                <a:ea typeface="Arial"/>
              </a:rPr>
              <a:t>）｜各大研究院早会纪要（</a:t>
            </a:r>
            <a:r>
              <a:rPr lang="en-US" sz="1125">
                <a:solidFill>
                  <a:srgbClr val="808080"/>
                </a:solidFill>
                <a:latin typeface="Arial"/>
                <a:ea typeface="Arial"/>
              </a:rPr>
              <a:t>2026-08-24</a:t>
            </a:r>
            <a:r>
              <a:rPr lang="zh-CN" sz="1125">
                <a:solidFill>
                  <a:srgbClr val="808080"/>
                </a:solidFill>
                <a:latin typeface="Arial"/>
                <a:ea typeface="Arial"/>
              </a:rPr>
              <a:t>）</a:t>
            </a:r>
            <a:endParaRPr/>
          </a:p>
          <a:p>
            <a:pPr>
              <a:lnSpc>
                <a:spcPct val="170000"/>
              </a:lnSpc>
            </a:pPr>
            <a:r>
              <a:rPr lang="zh-CN" sz="1125">
                <a:solidFill>
                  <a:srgbClr val="808080"/>
                </a:solidFill>
                <a:latin typeface="Arial"/>
                <a:ea typeface="Arial"/>
              </a:rPr>
              <a:t>免责声明：本材料基于公开数据与量化分析，供贵司点价决策参考，不构成投资建议；点价锁定的是期货盘面价，现货基差另行商定。市场有风险，决策需谨慎。</a:t>
            </a:r>
            <a:endParaRPr/>
          </a:p>
        </p:txBody>
      </p:sp>
    </p:spTree>
  </p:cSld>
</p:sld>
</file>

<file path=ppt/slides/slide2.xml><?xml version="1.0" encoding="utf-8"?>
<p:sld xmlns:p="http://schemas.openxmlformats.org/presentationml/2006/main" xmlns:a="http://schemas.openxmlformats.org/drawingml/2006/main">
  <p:cSld>
    <p:spTree>
      <p:nvGrpSpPr>
        <p:cNvPr id="165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"/>
          <p:cNvSpPr/>
          <p:nvPr/>
        </p:nvSpPr>
        <p:spPr>
          <a:xfrm rot="0" flipH="0" flipV="0"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p>
            <a:pPr/>
            <a:endParaRPr/>
          </a:p>
        </p:txBody>
      </p:sp>
      <p:sp>
        <p:nvSpPr>
          <p:cNvPr id="167" name="" descr="{&quot;isTemplate&quot;:true,&quot;type&quot;:&quot;text&quot;}"/>
          <p:cNvSpPr txBox="1"/>
          <p:nvPr/>
        </p:nvSpPr>
        <p:spPr>
          <a:xfrm rot="0" flipH="0" flipV="0">
            <a:off x="533400" y="419100"/>
            <a:ext cx="11125200" cy="419100"/>
          </a:xfrm>
          <a:prstGeom prst="rect"/>
        </p:spPr>
        <p:txBody>
          <a:bodyPr wrap="none" lIns="0" tIns="0" rIns="0" bIns="0"/>
          <a:p>
            <a:pPr>
              <a:lnSpc>
                <a:spcPct val="130000"/>
              </a:lnSpc>
            </a:pPr>
            <a:r>
              <a:rPr lang="zh-CN" sz="2100" b="1">
                <a:solidFill>
                  <a:srgbClr val="061F32"/>
                </a:solidFill>
                <a:latin typeface="Arial"/>
                <a:ea typeface="Arial"/>
              </a:rPr>
              <a:t>双品种处窗口高位（</a:t>
            </a:r>
            <a:r>
              <a:rPr lang="en-US" sz="2100" b="1">
                <a:solidFill>
                  <a:srgbClr val="061F32"/>
                </a:solidFill>
                <a:latin typeface="Arial"/>
                <a:ea typeface="Arial"/>
              </a:rPr>
              <a:t>TA </a:t>
            </a:r>
            <a:r>
              <a:rPr lang="zh-CN" sz="2100" b="1">
                <a:solidFill>
                  <a:srgbClr val="061F32"/>
                </a:solidFill>
                <a:latin typeface="Arial"/>
                <a:ea typeface="Arial"/>
              </a:rPr>
              <a:t>溢价</a:t>
            </a:r>
            <a:r>
              <a:rPr lang="en-US" sz="2100" b="1">
                <a:solidFill>
                  <a:srgbClr val="061F32"/>
                </a:solidFill>
                <a:latin typeface="Arial"/>
                <a:ea typeface="Arial"/>
              </a:rPr>
              <a:t> 1.8% / EG 10.5%</a:t>
            </a:r>
            <a:r>
              <a:rPr lang="zh-CN" sz="2100" b="1">
                <a:solidFill>
                  <a:srgbClr val="061F32"/>
                </a:solidFill>
                <a:latin typeface="Arial"/>
                <a:ea typeface="Arial"/>
              </a:rPr>
              <a:t>）——暂缓点价，跌破均价−</a:t>
            </a:r>
            <a:r>
              <a:rPr lang="en-US" sz="2100" b="1">
                <a:solidFill>
                  <a:srgbClr val="061F32"/>
                </a:solidFill>
                <a:latin typeface="Arial"/>
                <a:ea typeface="Arial"/>
              </a:rPr>
              <a:t>50 </a:t>
            </a:r>
            <a:r>
              <a:rPr lang="zh-CN" sz="2100" b="1">
                <a:solidFill>
                  <a:srgbClr val="061F32"/>
                </a:solidFill>
                <a:latin typeface="Arial"/>
                <a:ea typeface="Arial"/>
              </a:rPr>
              <a:t>元分批启动</a:t>
            </a:r>
            <a:endParaRPr/>
          </a:p>
        </p:txBody>
      </p:sp>
      <p:sp>
        <p:nvSpPr>
          <p:cNvPr id="168" name=""/>
          <p:cNvSpPr/>
          <p:nvPr/>
        </p:nvSpPr>
        <p:spPr>
          <a:xfrm rot="0" flipH="0" flipV="0">
            <a:off x="533400" y="952500"/>
            <a:ext cx="11125200" cy="9525"/>
          </a:xfrm>
          <a:prstGeom prst="rect">
            <a:avLst/>
          </a:prstGeom>
          <a:solidFill>
            <a:srgbClr val="061F32"/>
          </a:solidFill>
          <a:ln/>
        </p:spPr>
        <p:txBody>
          <a:bodyPr/>
          <a:p>
            <a:pPr/>
            <a:endParaRPr/>
          </a:p>
        </p:txBody>
      </p:sp>
      <p:sp>
        <p:nvSpPr>
          <p:cNvPr id="169" name=""/>
          <p:cNvSpPr/>
          <p:nvPr/>
        </p:nvSpPr>
        <p:spPr>
          <a:xfrm rot="0" flipH="0" flipV="0">
            <a:off x="533400" y="1485900"/>
            <a:ext cx="3533775" cy="3028950"/>
          </a:xfrm>
          <a:custGeom>
            <a:pathLst>
              <a:path w="371" h="318">
                <a:moveTo>
                  <a:pt x="0" y="0"/>
                </a:moveTo>
                <a:lnTo>
                  <a:pt x="371" y="0"/>
                </a:lnTo>
                <a:lnTo>
                  <a:pt x="371" y="3"/>
                </a:lnTo>
                <a:lnTo>
                  <a:pt x="0" y="3"/>
                </a:lnTo>
                <a:close/>
              </a:path>
            </a:pathLst>
          </a:custGeom>
          <a:solidFill>
            <a:srgbClr val="061F32"/>
          </a:solidFill>
          <a:ln/>
        </p:spPr>
        <p:txBody>
          <a:bodyPr/>
          <a:p>
            <a:pPr/>
            <a:endParaRPr/>
          </a:p>
        </p:txBody>
      </p:sp>
      <p:sp>
        <p:nvSpPr>
          <p:cNvPr id="170" name="" descr="{&quot;isTemplate&quot;:true,&quot;type&quot;:&quot;text&quot;}"/>
          <p:cNvSpPr txBox="1"/>
          <p:nvPr/>
        </p:nvSpPr>
        <p:spPr>
          <a:xfrm rot="0" flipH="0" flipV="0">
            <a:off x="533400" y="1666875"/>
            <a:ext cx="3533775" cy="171450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en-US" sz="1125" spc="150">
                <a:solidFill>
                  <a:srgbClr val="808080"/>
                </a:solidFill>
                <a:latin typeface="Arial"/>
                <a:ea typeface="Arial"/>
              </a:rPr>
              <a:t>CONTEXT · </a:t>
            </a:r>
            <a:r>
              <a:rPr lang="zh-CN" sz="1125" spc="150">
                <a:solidFill>
                  <a:srgbClr val="808080"/>
                </a:solidFill>
                <a:latin typeface="Arial"/>
                <a:ea typeface="Arial"/>
              </a:rPr>
              <a:t>背景</a:t>
            </a:r>
            <a:endParaRPr/>
          </a:p>
        </p:txBody>
      </p:sp>
      <p:sp>
        <p:nvSpPr>
          <p:cNvPr id="171" name="" descr="{&quot;isTemplate&quot;:true,&quot;type&quot;:&quot;text&quot;}"/>
          <p:cNvSpPr txBox="1"/>
          <p:nvPr/>
        </p:nvSpPr>
        <p:spPr>
          <a:xfrm rot="0" flipH="0" flipV="0">
            <a:off x="533400" y="1914525"/>
            <a:ext cx="3533775" cy="276225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zh-CN" sz="1800" b="1">
                <a:solidFill>
                  <a:srgbClr val="061F32"/>
                </a:solidFill>
                <a:latin typeface="Arial"/>
                <a:ea typeface="Arial"/>
              </a:rPr>
              <a:t>价格处于窗口高位</a:t>
            </a:r>
            <a:endParaRPr/>
          </a:p>
        </p:txBody>
      </p:sp>
      <p:sp>
        <p:nvSpPr>
          <p:cNvPr id="172" name="" descr="{&quot;isTemplate&quot;:true,&quot;type&quot;:&quot;text&quot;}"/>
          <p:cNvSpPr txBox="1"/>
          <p:nvPr/>
        </p:nvSpPr>
        <p:spPr>
          <a:xfrm rot="0" flipH="0" flipV="0">
            <a:off x="533400" y="2324100"/>
            <a:ext cx="3533775" cy="1514475"/>
          </a:xfrm>
          <a:prstGeom prst="rect"/>
        </p:spPr>
        <p:txBody>
          <a:bodyPr wrap="square" lIns="0" tIns="0" rIns="0" bIns="0">
            <a:normAutofit/>
          </a:bodyPr>
          <a:p>
            <a:pPr>
              <a:lnSpc>
                <a:spcPct val="150000"/>
              </a:lnSpc>
            </a:pPr>
            <a:r>
              <a:rPr lang="en-US" sz="1650">
                <a:solidFill>
                  <a:srgbClr val="44546A"/>
                </a:solidFill>
                <a:latin typeface="Arial"/>
                <a:ea typeface="Arial"/>
              </a:rPr>
              <a:t>TA </a:t>
            </a:r>
            <a:r>
              <a:rPr lang="zh-CN" sz="1650">
                <a:solidFill>
                  <a:srgbClr val="44546A"/>
                </a:solidFill>
                <a:latin typeface="Arial"/>
                <a:ea typeface="Arial"/>
              </a:rPr>
              <a:t>结算</a:t>
            </a:r>
            <a:r>
              <a:rPr lang="en-US" sz="1650">
                <a:solidFill>
                  <a:srgbClr val="44546A"/>
                </a:solidFill>
                <a:latin typeface="Arial"/>
                <a:ea typeface="Arial"/>
              </a:rPr>
              <a:t> </a:t>
            </a:r>
            <a:r>
              <a:rPr lang="en-US" sz="1650" b="1">
                <a:solidFill>
                  <a:srgbClr val="5A0E13"/>
                </a:solidFill>
                <a:latin typeface="Arial"/>
                <a:ea typeface="Arial"/>
              </a:rPr>
              <a:t>5912</a:t>
            </a:r>
            <a:r>
              <a:rPr lang="zh-CN" sz="1650">
                <a:solidFill>
                  <a:srgbClr val="44546A"/>
                </a:solidFill>
                <a:latin typeface="Arial"/>
                <a:ea typeface="Arial"/>
              </a:rPr>
              <a:t>、均价</a:t>
            </a:r>
            <a:r>
              <a:rPr lang="en-US" sz="1650">
                <a:solidFill>
                  <a:srgbClr val="44546A"/>
                </a:solidFill>
                <a:latin typeface="Arial"/>
                <a:ea typeface="Arial"/>
              </a:rPr>
              <a:t> </a:t>
            </a:r>
            <a:r>
              <a:rPr lang="en-US" sz="1650" b="1">
                <a:solidFill>
                  <a:srgbClr val="44546A"/>
                </a:solidFill>
                <a:latin typeface="Arial"/>
                <a:ea typeface="Arial"/>
              </a:rPr>
              <a:t>5807</a:t>
            </a:r>
            <a:r>
              <a:rPr lang="zh-CN" sz="1650">
                <a:solidFill>
                  <a:srgbClr val="44546A"/>
                </a:solidFill>
                <a:latin typeface="Arial"/>
                <a:ea typeface="Arial"/>
              </a:rPr>
              <a:t>，溢价</a:t>
            </a:r>
            <a:r>
              <a:rPr lang="en-US" sz="1650">
                <a:solidFill>
                  <a:srgbClr val="44546A"/>
                </a:solidFill>
                <a:latin typeface="Arial"/>
                <a:ea typeface="Arial"/>
              </a:rPr>
              <a:t> +105</a:t>
            </a:r>
            <a:r>
              <a:rPr lang="zh-CN" sz="1650">
                <a:solidFill>
                  <a:srgbClr val="44546A"/>
                </a:solidFill>
                <a:latin typeface="Arial"/>
                <a:ea typeface="Arial"/>
              </a:rPr>
              <a:t>；</a:t>
            </a:r>
            <a:r>
              <a:rPr lang="en-US" sz="1650">
                <a:solidFill>
                  <a:srgbClr val="44546A"/>
                </a:solidFill>
                <a:latin typeface="Arial"/>
                <a:ea typeface="Arial"/>
              </a:rPr>
              <a:t>EG </a:t>
            </a:r>
            <a:r>
              <a:rPr lang="zh-CN" sz="1650">
                <a:solidFill>
                  <a:srgbClr val="44546A"/>
                </a:solidFill>
                <a:latin typeface="Arial"/>
                <a:ea typeface="Arial"/>
              </a:rPr>
              <a:t>结算</a:t>
            </a:r>
            <a:r>
              <a:rPr lang="en-US" sz="1650">
                <a:solidFill>
                  <a:srgbClr val="44546A"/>
                </a:solidFill>
                <a:latin typeface="Arial"/>
                <a:ea typeface="Arial"/>
              </a:rPr>
              <a:t> </a:t>
            </a:r>
            <a:r>
              <a:rPr lang="en-US" sz="1650" b="1">
                <a:solidFill>
                  <a:srgbClr val="5A0E13"/>
                </a:solidFill>
                <a:latin typeface="Arial"/>
                <a:ea typeface="Arial"/>
              </a:rPr>
              <a:t>5501</a:t>
            </a:r>
            <a:r>
              <a:rPr lang="zh-CN" sz="1650">
                <a:solidFill>
                  <a:srgbClr val="44546A"/>
                </a:solidFill>
                <a:latin typeface="Arial"/>
                <a:ea typeface="Arial"/>
              </a:rPr>
              <a:t>、均价</a:t>
            </a:r>
            <a:r>
              <a:rPr lang="en-US" sz="1650">
                <a:solidFill>
                  <a:srgbClr val="44546A"/>
                </a:solidFill>
                <a:latin typeface="Arial"/>
                <a:ea typeface="Arial"/>
              </a:rPr>
              <a:t> </a:t>
            </a:r>
            <a:r>
              <a:rPr lang="en-US" sz="1650" b="1">
                <a:solidFill>
                  <a:srgbClr val="44546A"/>
                </a:solidFill>
                <a:latin typeface="Arial"/>
                <a:ea typeface="Arial"/>
              </a:rPr>
              <a:t>4980</a:t>
            </a:r>
            <a:r>
              <a:rPr lang="zh-CN" sz="1650">
                <a:solidFill>
                  <a:srgbClr val="44546A"/>
                </a:solidFill>
                <a:latin typeface="Arial"/>
                <a:ea typeface="Arial"/>
              </a:rPr>
              <a:t>，溢价</a:t>
            </a:r>
            <a:r>
              <a:rPr lang="en-US" sz="1650">
                <a:solidFill>
                  <a:srgbClr val="44546A"/>
                </a:solidFill>
                <a:latin typeface="Arial"/>
                <a:ea typeface="Arial"/>
              </a:rPr>
              <a:t> +521——</a:t>
            </a:r>
            <a:r>
              <a:rPr lang="zh-CN" sz="1650">
                <a:solidFill>
                  <a:srgbClr val="44546A"/>
                </a:solidFill>
                <a:latin typeface="Arial"/>
                <a:ea typeface="Arial"/>
              </a:rPr>
              <a:t>双品种均处高位，当前点价性价比不足，建议移仓等待。</a:t>
            </a:r>
            <a:endParaRPr/>
          </a:p>
        </p:txBody>
      </p:sp>
      <p:sp>
        <p:nvSpPr>
          <p:cNvPr id="173" name=""/>
          <p:cNvSpPr/>
          <p:nvPr/>
        </p:nvSpPr>
        <p:spPr>
          <a:xfrm rot="0" flipH="0" flipV="0">
            <a:off x="4333875" y="1485900"/>
            <a:ext cx="3524250" cy="3028950"/>
          </a:xfrm>
          <a:custGeom>
            <a:pathLst>
              <a:path w="370" h="318">
                <a:moveTo>
                  <a:pt x="0" y="0"/>
                </a:moveTo>
                <a:lnTo>
                  <a:pt x="370" y="0"/>
                </a:lnTo>
                <a:lnTo>
                  <a:pt x="370" y="3"/>
                </a:lnTo>
                <a:lnTo>
                  <a:pt x="0" y="3"/>
                </a:lnTo>
                <a:close/>
              </a:path>
            </a:pathLst>
          </a:custGeom>
          <a:solidFill>
            <a:srgbClr val="061F32"/>
          </a:solidFill>
          <a:ln/>
        </p:spPr>
        <p:txBody>
          <a:bodyPr/>
          <a:p>
            <a:pPr/>
            <a:endParaRPr/>
          </a:p>
        </p:txBody>
      </p:sp>
      <p:sp>
        <p:nvSpPr>
          <p:cNvPr id="174" name="" descr="{&quot;isTemplate&quot;:true,&quot;type&quot;:&quot;text&quot;}"/>
          <p:cNvSpPr txBox="1"/>
          <p:nvPr/>
        </p:nvSpPr>
        <p:spPr>
          <a:xfrm rot="0" flipH="0" flipV="0">
            <a:off x="4333875" y="1666875"/>
            <a:ext cx="3524250" cy="171450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en-US" sz="1125" spc="150">
                <a:solidFill>
                  <a:srgbClr val="808080"/>
                </a:solidFill>
                <a:latin typeface="Arial"/>
                <a:ea typeface="Arial"/>
              </a:rPr>
              <a:t>COMPLICATION · </a:t>
            </a:r>
            <a:r>
              <a:rPr lang="zh-CN" sz="1125" spc="150">
                <a:solidFill>
                  <a:srgbClr val="808080"/>
                </a:solidFill>
                <a:latin typeface="Arial"/>
                <a:ea typeface="Arial"/>
              </a:rPr>
              <a:t>矛盾</a:t>
            </a:r>
            <a:endParaRPr/>
          </a:p>
        </p:txBody>
      </p:sp>
      <p:sp>
        <p:nvSpPr>
          <p:cNvPr id="175" name="" descr="{&quot;isTemplate&quot;:true,&quot;type&quot;:&quot;text&quot;}"/>
          <p:cNvSpPr txBox="1"/>
          <p:nvPr/>
        </p:nvSpPr>
        <p:spPr>
          <a:xfrm rot="0" flipH="0" flipV="0">
            <a:off x="4333875" y="1914525"/>
            <a:ext cx="3524250" cy="552450"/>
          </a:xfrm>
          <a:prstGeom prst="rect"/>
        </p:spPr>
        <p:txBody>
          <a:bodyPr wrap="square" lIns="0" tIns="0" rIns="0" bIns="0">
            <a:normAutofit/>
          </a:bodyPr>
          <a:p>
            <a:pPr>
              <a:lnSpc>
                <a:spcPct val="100000"/>
              </a:lnSpc>
            </a:pPr>
            <a:r>
              <a:rPr lang="zh-CN" sz="1800" b="1">
                <a:solidFill>
                  <a:srgbClr val="061F32"/>
                </a:solidFill>
                <a:latin typeface="Arial"/>
                <a:ea typeface="Arial"/>
              </a:rPr>
              <a:t>供应回归或压回触发区，但下方空间有限</a:t>
            </a:r>
            <a:endParaRPr/>
          </a:p>
        </p:txBody>
      </p:sp>
      <p:sp>
        <p:nvSpPr>
          <p:cNvPr id="176" name="" descr="{&quot;isTemplate&quot;:true,&quot;type&quot;:&quot;text&quot;}"/>
          <p:cNvSpPr txBox="1"/>
          <p:nvPr/>
        </p:nvSpPr>
        <p:spPr>
          <a:xfrm rot="0" flipH="0" flipV="0">
            <a:off x="4333875" y="2600325"/>
            <a:ext cx="3524250" cy="1885950"/>
          </a:xfrm>
          <a:prstGeom prst="rect"/>
        </p:spPr>
        <p:txBody>
          <a:bodyPr wrap="square" lIns="0" tIns="0" rIns="0" bIns="0">
            <a:normAutofit/>
          </a:bodyPr>
          <a:p>
            <a:pPr>
              <a:lnSpc>
                <a:spcPct val="150000"/>
              </a:lnSpc>
            </a:pPr>
            <a:r>
              <a:rPr lang="zh-CN" sz="1650">
                <a:solidFill>
                  <a:srgbClr val="44546A"/>
                </a:solidFill>
                <a:latin typeface="Arial"/>
                <a:ea typeface="Arial"/>
              </a:rPr>
              <a:t>研报中短期看空，回落至首档线（</a:t>
            </a:r>
            <a:r>
              <a:rPr lang="en-US" sz="1650">
                <a:solidFill>
                  <a:srgbClr val="44546A"/>
                </a:solidFill>
                <a:latin typeface="Arial"/>
                <a:ea typeface="Arial"/>
              </a:rPr>
              <a:t>5757</a:t>
            </a:r>
            <a:r>
              <a:rPr lang="zh-CN" sz="1650">
                <a:solidFill>
                  <a:srgbClr val="44546A"/>
                </a:solidFill>
                <a:latin typeface="Arial"/>
                <a:ea typeface="Arial"/>
              </a:rPr>
              <a:t>）概率提升；但低库存</a:t>
            </a:r>
            <a:r>
              <a:rPr lang="en-US" sz="1650">
                <a:solidFill>
                  <a:srgbClr val="44546A"/>
                </a:solidFill>
                <a:latin typeface="Arial"/>
                <a:ea typeface="Arial"/>
              </a:rPr>
              <a:t> + </a:t>
            </a:r>
            <a:r>
              <a:rPr lang="zh-CN" sz="1650">
                <a:solidFill>
                  <a:srgbClr val="44546A"/>
                </a:solidFill>
                <a:latin typeface="Arial"/>
                <a:ea typeface="Arial"/>
              </a:rPr>
              <a:t>成本支撑限制下方空间。</a:t>
            </a:r>
            <a:r>
              <a:rPr lang="en-US" sz="1650">
                <a:solidFill>
                  <a:srgbClr val="44546A"/>
                </a:solidFill>
                <a:latin typeface="Arial"/>
                <a:ea typeface="Arial"/>
              </a:rPr>
              <a:t>EG </a:t>
            </a:r>
            <a:r>
              <a:rPr lang="zh-CN" sz="1650">
                <a:solidFill>
                  <a:srgbClr val="44546A"/>
                </a:solidFill>
                <a:latin typeface="Arial"/>
                <a:ea typeface="Arial"/>
              </a:rPr>
              <a:t>已</a:t>
            </a:r>
            <a:r>
              <a:rPr lang="en-US" sz="1650">
                <a:solidFill>
                  <a:srgbClr val="44546A"/>
                </a:solidFill>
                <a:latin typeface="Arial"/>
                <a:ea typeface="Arial"/>
              </a:rPr>
              <a:t> 3 </a:t>
            </a:r>
            <a:r>
              <a:rPr lang="zh-CN" sz="1650">
                <a:solidFill>
                  <a:srgbClr val="44546A"/>
                </a:solidFill>
                <a:latin typeface="Arial"/>
                <a:ea typeface="Arial"/>
              </a:rPr>
              <a:t>天触发（</a:t>
            </a:r>
            <a:r>
              <a:rPr lang="en-US" sz="1650">
                <a:solidFill>
                  <a:srgbClr val="44546A"/>
                </a:solidFill>
                <a:latin typeface="Arial"/>
                <a:ea typeface="Arial"/>
              </a:rPr>
              <a:t>8/5–8/7</a:t>
            </a:r>
            <a:r>
              <a:rPr lang="zh-CN" sz="1650">
                <a:solidFill>
                  <a:srgbClr val="44546A"/>
                </a:solidFill>
                <a:latin typeface="Arial"/>
                <a:ea typeface="Arial"/>
              </a:rPr>
              <a:t>）、</a:t>
            </a:r>
            <a:r>
              <a:rPr lang="en-US" sz="1650">
                <a:solidFill>
                  <a:srgbClr val="44546A"/>
                </a:solidFill>
                <a:latin typeface="Arial"/>
                <a:ea typeface="Arial"/>
              </a:rPr>
              <a:t>8/17 </a:t>
            </a:r>
            <a:r>
              <a:rPr lang="zh-CN" sz="1650">
                <a:solidFill>
                  <a:srgbClr val="44546A"/>
                </a:solidFill>
                <a:latin typeface="Arial"/>
                <a:ea typeface="Arial"/>
              </a:rPr>
              <a:t>起反弹，同样防『拖着不点』。</a:t>
            </a:r>
            <a:endParaRPr/>
          </a:p>
        </p:txBody>
      </p:sp>
      <p:sp>
        <p:nvSpPr>
          <p:cNvPr id="177" name=""/>
          <p:cNvSpPr/>
          <p:nvPr/>
        </p:nvSpPr>
        <p:spPr>
          <a:xfrm rot="0" flipH="0" flipV="0">
            <a:off x="8124825" y="1485900"/>
            <a:ext cx="3533775" cy="3028950"/>
          </a:xfrm>
          <a:custGeom>
            <a:pathLst>
              <a:path w="371" h="318">
                <a:moveTo>
                  <a:pt x="0" y="0"/>
                </a:moveTo>
                <a:lnTo>
                  <a:pt x="371" y="0"/>
                </a:lnTo>
                <a:lnTo>
                  <a:pt x="371" y="3"/>
                </a:lnTo>
                <a:lnTo>
                  <a:pt x="0" y="3"/>
                </a:lnTo>
                <a:close/>
              </a:path>
            </a:pathLst>
          </a:custGeom>
          <a:solidFill>
            <a:srgbClr val="08A6F6"/>
          </a:solidFill>
          <a:ln/>
        </p:spPr>
        <p:txBody>
          <a:bodyPr/>
          <a:p>
            <a:pPr/>
            <a:endParaRPr/>
          </a:p>
        </p:txBody>
      </p:sp>
      <p:sp>
        <p:nvSpPr>
          <p:cNvPr id="178" name="" descr="{&quot;isTemplate&quot;:true,&quot;type&quot;:&quot;text&quot;}"/>
          <p:cNvSpPr txBox="1"/>
          <p:nvPr/>
        </p:nvSpPr>
        <p:spPr>
          <a:xfrm rot="0" flipH="0" flipV="0">
            <a:off x="8124825" y="1666875"/>
            <a:ext cx="3533775" cy="171450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en-US" sz="1125" spc="150">
                <a:solidFill>
                  <a:srgbClr val="808080"/>
                </a:solidFill>
                <a:latin typeface="Arial"/>
                <a:ea typeface="Arial"/>
              </a:rPr>
              <a:t>RESOLUTION · </a:t>
            </a:r>
            <a:r>
              <a:rPr lang="zh-CN" sz="1125" spc="150">
                <a:solidFill>
                  <a:srgbClr val="808080"/>
                </a:solidFill>
                <a:latin typeface="Arial"/>
                <a:ea typeface="Arial"/>
              </a:rPr>
              <a:t>方案</a:t>
            </a:r>
            <a:endParaRPr/>
          </a:p>
        </p:txBody>
      </p:sp>
      <p:sp>
        <p:nvSpPr>
          <p:cNvPr id="179" name="" descr="{&quot;isTemplate&quot;:true,&quot;type&quot;:&quot;text&quot;}"/>
          <p:cNvSpPr txBox="1"/>
          <p:nvPr/>
        </p:nvSpPr>
        <p:spPr>
          <a:xfrm rot="0" flipH="0" flipV="0">
            <a:off x="8124825" y="1914525"/>
            <a:ext cx="3533775" cy="276225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zh-CN" sz="1800" b="1">
                <a:solidFill>
                  <a:srgbClr val="061F32"/>
                </a:solidFill>
                <a:latin typeface="Arial"/>
                <a:ea typeface="Arial"/>
              </a:rPr>
              <a:t>双档触发</a:t>
            </a:r>
            <a:r>
              <a:rPr lang="en-US" sz="1800" b="1">
                <a:solidFill>
                  <a:srgbClr val="061F32"/>
                </a:solidFill>
                <a:latin typeface="Arial"/>
                <a:ea typeface="Arial"/>
              </a:rPr>
              <a:t> + </a:t>
            </a:r>
            <a:r>
              <a:rPr lang="zh-CN" sz="1800" b="1">
                <a:solidFill>
                  <a:srgbClr val="061F32"/>
                </a:solidFill>
                <a:latin typeface="Arial"/>
                <a:ea typeface="Arial"/>
              </a:rPr>
              <a:t>逐日均摊</a:t>
            </a:r>
            <a:endParaRPr/>
          </a:p>
        </p:txBody>
      </p:sp>
      <p:sp>
        <p:nvSpPr>
          <p:cNvPr id="180" name="" descr="{&quot;isTemplate&quot;:true,&quot;type&quot;:&quot;text&quot;}"/>
          <p:cNvSpPr txBox="1"/>
          <p:nvPr/>
        </p:nvSpPr>
        <p:spPr>
          <a:xfrm rot="0" flipH="0" flipV="0">
            <a:off x="8124825" y="2324100"/>
            <a:ext cx="3533775" cy="1885950"/>
          </a:xfrm>
          <a:prstGeom prst="rect"/>
        </p:spPr>
        <p:txBody>
          <a:bodyPr wrap="square" lIns="0" tIns="0" rIns="0" bIns="0">
            <a:normAutofit/>
          </a:bodyPr>
          <a:p>
            <a:pPr>
              <a:lnSpc>
                <a:spcPct val="150000"/>
              </a:lnSpc>
            </a:pPr>
            <a:r>
              <a:rPr lang="zh-CN" sz="1650">
                <a:solidFill>
                  <a:srgbClr val="44546A"/>
                </a:solidFill>
                <a:latin typeface="Arial"/>
                <a:ea typeface="Arial"/>
              </a:rPr>
              <a:t>跌破</a:t>
            </a:r>
            <a:r>
              <a:rPr lang="zh-CN" sz="1650" b="1">
                <a:solidFill>
                  <a:srgbClr val="08A6F6"/>
                </a:solidFill>
                <a:latin typeface="Arial"/>
                <a:ea typeface="Arial"/>
              </a:rPr>
              <a:t>当日滚动均价</a:t>
            </a:r>
            <a:r>
              <a:rPr lang="en-US" sz="1650" b="1">
                <a:solidFill>
                  <a:srgbClr val="08A6F6"/>
                </a:solidFill>
                <a:latin typeface="Arial"/>
                <a:ea typeface="Arial"/>
              </a:rPr>
              <a:t> − 50 </a:t>
            </a:r>
            <a:r>
              <a:rPr lang="zh-CN" sz="1650" b="1">
                <a:solidFill>
                  <a:srgbClr val="08A6F6"/>
                </a:solidFill>
                <a:latin typeface="Arial"/>
                <a:ea typeface="Arial"/>
              </a:rPr>
              <a:t>元</a:t>
            </a:r>
            <a:r>
              <a:rPr lang="zh-CN" sz="1650">
                <a:solidFill>
                  <a:srgbClr val="44546A"/>
                </a:solidFill>
                <a:latin typeface="Arial"/>
                <a:ea typeface="Arial"/>
              </a:rPr>
              <a:t>（</a:t>
            </a:r>
            <a:r>
              <a:rPr lang="en-US" sz="1650">
                <a:solidFill>
                  <a:srgbClr val="44546A"/>
                </a:solidFill>
                <a:latin typeface="Arial"/>
                <a:ea typeface="Arial"/>
              </a:rPr>
              <a:t>TA 5757 / EG 4930</a:t>
            </a:r>
            <a:r>
              <a:rPr lang="zh-CN" sz="1650">
                <a:solidFill>
                  <a:srgbClr val="44546A"/>
                </a:solidFill>
                <a:latin typeface="Arial"/>
                <a:ea typeface="Arial"/>
              </a:rPr>
              <a:t>）启动分批点价，总量按剩余工作日均摊；跌破</a:t>
            </a:r>
            <a:r>
              <a:rPr lang="en-US" sz="1650">
                <a:solidFill>
                  <a:srgbClr val="44546A"/>
                </a:solidFill>
                <a:latin typeface="Arial"/>
                <a:ea typeface="Arial"/>
              </a:rPr>
              <a:t> </a:t>
            </a:r>
            <a:r>
              <a:rPr lang="en-US" sz="1650" b="1">
                <a:solidFill>
                  <a:srgbClr val="44546A"/>
                </a:solidFill>
                <a:latin typeface="Arial"/>
                <a:ea typeface="Arial"/>
              </a:rPr>
              <a:t>− 80 </a:t>
            </a:r>
            <a:r>
              <a:rPr lang="zh-CN" sz="1650" b="1">
                <a:solidFill>
                  <a:srgbClr val="44546A"/>
                </a:solidFill>
                <a:latin typeface="Arial"/>
                <a:ea typeface="Arial"/>
              </a:rPr>
              <a:t>元</a:t>
            </a:r>
            <a:r>
              <a:rPr lang="zh-CN" sz="1650">
                <a:solidFill>
                  <a:srgbClr val="44546A"/>
                </a:solidFill>
                <a:latin typeface="Arial"/>
                <a:ea typeface="Arial"/>
              </a:rPr>
              <a:t>（</a:t>
            </a:r>
            <a:r>
              <a:rPr lang="en-US" sz="1650">
                <a:solidFill>
                  <a:srgbClr val="44546A"/>
                </a:solidFill>
                <a:latin typeface="Arial"/>
                <a:ea typeface="Arial"/>
              </a:rPr>
              <a:t>TA 5727 / EG 4900</a:t>
            </a:r>
            <a:r>
              <a:rPr lang="zh-CN" sz="1650">
                <a:solidFill>
                  <a:srgbClr val="44546A"/>
                </a:solidFill>
                <a:latin typeface="Arial"/>
                <a:ea typeface="Arial"/>
              </a:rPr>
              <a:t>）强烈建议尽快完成。触发线每日滚动重算。</a:t>
            </a:r>
            <a:endParaRPr/>
          </a:p>
        </p:txBody>
      </p:sp>
      <p:sp>
        <p:nvSpPr>
          <p:cNvPr id="181" name=""/>
          <p:cNvSpPr/>
          <p:nvPr/>
        </p:nvSpPr>
        <p:spPr>
          <a:xfrm rot="0" flipH="0" flipV="0">
            <a:off x="533400" y="5000625"/>
            <a:ext cx="2638425" cy="742950"/>
          </a:xfrm>
          <a:prstGeom prst="rect">
            <a:avLst/>
          </a:prstGeom>
          <a:solidFill>
            <a:srgbClr val="F5F7FA"/>
          </a:solidFill>
          <a:ln/>
        </p:spPr>
        <p:txBody>
          <a:bodyPr/>
          <a:p>
            <a:pPr/>
            <a:endParaRPr/>
          </a:p>
        </p:txBody>
      </p:sp>
      <p:sp>
        <p:nvSpPr>
          <p:cNvPr id="182" name="" descr="{&quot;isTemplate&quot;:true,&quot;type&quot;:&quot;text&quot;}"/>
          <p:cNvSpPr txBox="1"/>
          <p:nvPr/>
        </p:nvSpPr>
        <p:spPr>
          <a:xfrm rot="0" flipH="0" flipV="0">
            <a:off x="1333500" y="5133975"/>
            <a:ext cx="1047750" cy="152400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en-US" sz="975">
                <a:solidFill>
                  <a:srgbClr val="808080"/>
                </a:solidFill>
                <a:latin typeface="Arial"/>
                <a:ea typeface="Arial"/>
              </a:rPr>
              <a:t>TA </a:t>
            </a:r>
            <a:r>
              <a:rPr lang="zh-CN" sz="975">
                <a:solidFill>
                  <a:srgbClr val="808080"/>
                </a:solidFill>
                <a:latin typeface="Arial"/>
                <a:ea typeface="Arial"/>
              </a:rPr>
              <a:t>结算价（</a:t>
            </a:r>
            <a:r>
              <a:rPr lang="en-US" sz="975">
                <a:solidFill>
                  <a:srgbClr val="808080"/>
                </a:solidFill>
                <a:latin typeface="Arial"/>
                <a:ea typeface="Arial"/>
              </a:rPr>
              <a:t>8/24</a:t>
            </a:r>
            <a:r>
              <a:rPr lang="zh-CN" sz="975">
                <a:solidFill>
                  <a:srgbClr val="808080"/>
                </a:solidFill>
                <a:latin typeface="Arial"/>
                <a:ea typeface="Arial"/>
              </a:rPr>
              <a:t>）</a:t>
            </a:r>
            <a:endParaRPr/>
          </a:p>
        </p:txBody>
      </p:sp>
      <p:sp>
        <p:nvSpPr>
          <p:cNvPr id="183" name="" descr="{&quot;isTemplate&quot;:true,&quot;type&quot;:&quot;text&quot;}"/>
          <p:cNvSpPr txBox="1"/>
          <p:nvPr/>
        </p:nvSpPr>
        <p:spPr>
          <a:xfrm rot="0" flipH="0" flipV="0">
            <a:off x="1466850" y="5286375"/>
            <a:ext cx="771525" cy="323850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en-US" sz="2100" b="1">
                <a:solidFill>
                  <a:srgbClr val="5A0E13"/>
                </a:solidFill>
                <a:latin typeface="Arial"/>
                <a:ea typeface="Arial"/>
              </a:rPr>
              <a:t>5912</a:t>
            </a:r>
            <a:r>
              <a:rPr lang="en-US" sz="1050" b="1">
                <a:solidFill>
                  <a:srgbClr val="808080"/>
                </a:solidFill>
                <a:latin typeface="Arial"/>
                <a:ea typeface="Arial"/>
              </a:rPr>
              <a:t> </a:t>
            </a:r>
            <a:r>
              <a:rPr lang="zh-CN" sz="1050" b="1">
                <a:solidFill>
                  <a:srgbClr val="808080"/>
                </a:solidFill>
                <a:latin typeface="Arial"/>
                <a:ea typeface="Arial"/>
              </a:rPr>
              <a:t>元</a:t>
            </a:r>
            <a:endParaRPr/>
          </a:p>
        </p:txBody>
      </p:sp>
      <p:sp>
        <p:nvSpPr>
          <p:cNvPr id="184" name=""/>
          <p:cNvSpPr/>
          <p:nvPr/>
        </p:nvSpPr>
        <p:spPr>
          <a:xfrm rot="0" flipH="0" flipV="0">
            <a:off x="3362325" y="5000625"/>
            <a:ext cx="2638425" cy="742950"/>
          </a:xfrm>
          <a:prstGeom prst="rect">
            <a:avLst/>
          </a:prstGeom>
          <a:solidFill>
            <a:srgbClr val="F5F7FA"/>
          </a:solidFill>
          <a:ln/>
        </p:spPr>
        <p:txBody>
          <a:bodyPr/>
          <a:p>
            <a:pPr/>
            <a:endParaRPr/>
          </a:p>
        </p:txBody>
      </p:sp>
      <p:sp>
        <p:nvSpPr>
          <p:cNvPr id="185" name="" descr="{&quot;isTemplate&quot;:true,&quot;type&quot;:&quot;text&quot;}"/>
          <p:cNvSpPr txBox="1"/>
          <p:nvPr/>
        </p:nvSpPr>
        <p:spPr>
          <a:xfrm rot="0" flipH="0" flipV="0">
            <a:off x="4067175" y="5133975"/>
            <a:ext cx="1228725" cy="152400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en-US" sz="975">
                <a:solidFill>
                  <a:srgbClr val="808080"/>
                </a:solidFill>
                <a:latin typeface="Arial"/>
                <a:ea typeface="Arial"/>
              </a:rPr>
              <a:t>TA </a:t>
            </a:r>
            <a:r>
              <a:rPr lang="zh-CN" sz="975">
                <a:solidFill>
                  <a:srgbClr val="808080"/>
                </a:solidFill>
                <a:latin typeface="Arial"/>
                <a:ea typeface="Arial"/>
              </a:rPr>
              <a:t>窗口均价（</a:t>
            </a:r>
            <a:r>
              <a:rPr lang="en-US" sz="975">
                <a:solidFill>
                  <a:srgbClr val="808080"/>
                </a:solidFill>
                <a:latin typeface="Arial"/>
                <a:ea typeface="Arial"/>
              </a:rPr>
              <a:t>21 </a:t>
            </a:r>
            <a:r>
              <a:rPr lang="zh-CN" sz="975">
                <a:solidFill>
                  <a:srgbClr val="808080"/>
                </a:solidFill>
                <a:latin typeface="Arial"/>
                <a:ea typeface="Arial"/>
              </a:rPr>
              <a:t>日）</a:t>
            </a:r>
            <a:endParaRPr/>
          </a:p>
        </p:txBody>
      </p:sp>
      <p:sp>
        <p:nvSpPr>
          <p:cNvPr id="186" name="" descr="{&quot;isTemplate&quot;:true,&quot;type&quot;:&quot;text&quot;}"/>
          <p:cNvSpPr txBox="1"/>
          <p:nvPr/>
        </p:nvSpPr>
        <p:spPr>
          <a:xfrm rot="0" flipH="0" flipV="0">
            <a:off x="4295775" y="5286375"/>
            <a:ext cx="771525" cy="323850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en-US" sz="2100" b="1">
                <a:solidFill>
                  <a:srgbClr val="061F32"/>
                </a:solidFill>
                <a:latin typeface="Arial"/>
                <a:ea typeface="Arial"/>
              </a:rPr>
              <a:t>5807</a:t>
            </a:r>
            <a:r>
              <a:rPr lang="en-US" sz="1050" b="1">
                <a:solidFill>
                  <a:srgbClr val="808080"/>
                </a:solidFill>
                <a:latin typeface="Arial"/>
                <a:ea typeface="Arial"/>
              </a:rPr>
              <a:t> </a:t>
            </a:r>
            <a:r>
              <a:rPr lang="zh-CN" sz="1050" b="1">
                <a:solidFill>
                  <a:srgbClr val="808080"/>
                </a:solidFill>
                <a:latin typeface="Arial"/>
                <a:ea typeface="Arial"/>
              </a:rPr>
              <a:t>元</a:t>
            </a:r>
            <a:endParaRPr/>
          </a:p>
        </p:txBody>
      </p:sp>
      <p:sp>
        <p:nvSpPr>
          <p:cNvPr id="187" name=""/>
          <p:cNvSpPr/>
          <p:nvPr/>
        </p:nvSpPr>
        <p:spPr>
          <a:xfrm rot="0" flipH="0" flipV="0">
            <a:off x="6191250" y="5000625"/>
            <a:ext cx="2638425" cy="742950"/>
          </a:xfrm>
          <a:prstGeom prst="rect">
            <a:avLst/>
          </a:prstGeom>
          <a:solidFill>
            <a:srgbClr val="EAF6FE"/>
          </a:solidFill>
          <a:ln/>
        </p:spPr>
        <p:txBody>
          <a:bodyPr/>
          <a:p>
            <a:pPr/>
            <a:endParaRPr/>
          </a:p>
        </p:txBody>
      </p:sp>
      <p:sp>
        <p:nvSpPr>
          <p:cNvPr id="188" name="" descr="{&quot;isTemplate&quot;:true,&quot;type&quot;:&quot;text&quot;}"/>
          <p:cNvSpPr txBox="1"/>
          <p:nvPr/>
        </p:nvSpPr>
        <p:spPr>
          <a:xfrm rot="0" flipH="0" flipV="0">
            <a:off x="6734175" y="5133975"/>
            <a:ext cx="1552575" cy="152400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en-US" sz="975">
                <a:solidFill>
                  <a:srgbClr val="808080"/>
                </a:solidFill>
                <a:latin typeface="Arial"/>
                <a:ea typeface="Arial"/>
              </a:rPr>
              <a:t>TA </a:t>
            </a:r>
            <a:r>
              <a:rPr lang="zh-CN" sz="975">
                <a:solidFill>
                  <a:srgbClr val="808080"/>
                </a:solidFill>
                <a:latin typeface="Arial"/>
                <a:ea typeface="Arial"/>
              </a:rPr>
              <a:t>首档线·滚动（均价−</a:t>
            </a:r>
            <a:r>
              <a:rPr lang="en-US" sz="975">
                <a:solidFill>
                  <a:srgbClr val="808080"/>
                </a:solidFill>
                <a:latin typeface="Arial"/>
                <a:ea typeface="Arial"/>
              </a:rPr>
              <a:t>50</a:t>
            </a:r>
            <a:r>
              <a:rPr lang="zh-CN" sz="975">
                <a:solidFill>
                  <a:srgbClr val="808080"/>
                </a:solidFill>
                <a:latin typeface="Arial"/>
                <a:ea typeface="Arial"/>
              </a:rPr>
              <a:t>）</a:t>
            </a:r>
            <a:endParaRPr/>
          </a:p>
        </p:txBody>
      </p:sp>
      <p:sp>
        <p:nvSpPr>
          <p:cNvPr id="189" name="" descr="{&quot;isTemplate&quot;:true,&quot;type&quot;:&quot;text&quot;}"/>
          <p:cNvSpPr txBox="1"/>
          <p:nvPr/>
        </p:nvSpPr>
        <p:spPr>
          <a:xfrm rot="0" flipH="0" flipV="0">
            <a:off x="7124700" y="5286375"/>
            <a:ext cx="771525" cy="323850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en-US" sz="2100" b="1">
                <a:solidFill>
                  <a:srgbClr val="08A6F6"/>
                </a:solidFill>
                <a:latin typeface="Arial"/>
                <a:ea typeface="Arial"/>
              </a:rPr>
              <a:t>5757</a:t>
            </a:r>
            <a:r>
              <a:rPr lang="en-US" sz="1050" b="1">
                <a:solidFill>
                  <a:srgbClr val="808080"/>
                </a:solidFill>
                <a:latin typeface="Arial"/>
                <a:ea typeface="Arial"/>
              </a:rPr>
              <a:t> </a:t>
            </a:r>
            <a:r>
              <a:rPr lang="zh-CN" sz="1050" b="1">
                <a:solidFill>
                  <a:srgbClr val="808080"/>
                </a:solidFill>
                <a:latin typeface="Arial"/>
                <a:ea typeface="Arial"/>
              </a:rPr>
              <a:t>元</a:t>
            </a:r>
            <a:endParaRPr/>
          </a:p>
        </p:txBody>
      </p:sp>
      <p:sp>
        <p:nvSpPr>
          <p:cNvPr id="190" name=""/>
          <p:cNvSpPr/>
          <p:nvPr/>
        </p:nvSpPr>
        <p:spPr>
          <a:xfrm rot="0" flipH="0" flipV="0">
            <a:off x="9020175" y="5000625"/>
            <a:ext cx="2638425" cy="742950"/>
          </a:xfrm>
          <a:prstGeom prst="rect">
            <a:avLst/>
          </a:prstGeom>
          <a:solidFill>
            <a:srgbClr val="F5F7FA"/>
          </a:solidFill>
          <a:ln/>
        </p:spPr>
        <p:txBody>
          <a:bodyPr/>
          <a:p>
            <a:pPr/>
            <a:endParaRPr/>
          </a:p>
        </p:txBody>
      </p:sp>
      <p:sp>
        <p:nvSpPr>
          <p:cNvPr id="191" name="" descr="{&quot;isTemplate&quot;:true,&quot;type&quot;:&quot;text&quot;}"/>
          <p:cNvSpPr txBox="1"/>
          <p:nvPr/>
        </p:nvSpPr>
        <p:spPr>
          <a:xfrm rot="0" flipH="0" flipV="0">
            <a:off x="9705975" y="5133975"/>
            <a:ext cx="1266825" cy="152400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en-US" sz="975">
                <a:solidFill>
                  <a:srgbClr val="808080"/>
                </a:solidFill>
                <a:latin typeface="Arial"/>
                <a:ea typeface="Arial"/>
              </a:rPr>
              <a:t>TA </a:t>
            </a:r>
            <a:r>
              <a:rPr lang="zh-CN" sz="975">
                <a:solidFill>
                  <a:srgbClr val="808080"/>
                </a:solidFill>
                <a:latin typeface="Arial"/>
                <a:ea typeface="Arial"/>
              </a:rPr>
              <a:t>强烈建议线（−</a:t>
            </a:r>
            <a:r>
              <a:rPr lang="en-US" sz="975">
                <a:solidFill>
                  <a:srgbClr val="808080"/>
                </a:solidFill>
                <a:latin typeface="Arial"/>
                <a:ea typeface="Arial"/>
              </a:rPr>
              <a:t>80</a:t>
            </a:r>
            <a:r>
              <a:rPr lang="zh-CN" sz="975">
                <a:solidFill>
                  <a:srgbClr val="808080"/>
                </a:solidFill>
                <a:latin typeface="Arial"/>
                <a:ea typeface="Arial"/>
              </a:rPr>
              <a:t>）</a:t>
            </a:r>
            <a:endParaRPr/>
          </a:p>
        </p:txBody>
      </p:sp>
      <p:sp>
        <p:nvSpPr>
          <p:cNvPr id="192" name="" descr="{&quot;isTemplate&quot;:true,&quot;type&quot;:&quot;text&quot;}"/>
          <p:cNvSpPr txBox="1"/>
          <p:nvPr/>
        </p:nvSpPr>
        <p:spPr>
          <a:xfrm rot="0" flipH="0" flipV="0">
            <a:off x="9953625" y="5286375"/>
            <a:ext cx="771525" cy="323850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en-US" sz="2100" b="1">
                <a:solidFill>
                  <a:srgbClr val="001965"/>
                </a:solidFill>
                <a:latin typeface="Arial"/>
                <a:ea typeface="Arial"/>
              </a:rPr>
              <a:t>5727</a:t>
            </a:r>
            <a:r>
              <a:rPr lang="en-US" sz="1050" b="1">
                <a:solidFill>
                  <a:srgbClr val="808080"/>
                </a:solidFill>
                <a:latin typeface="Arial"/>
                <a:ea typeface="Arial"/>
              </a:rPr>
              <a:t> </a:t>
            </a:r>
            <a:r>
              <a:rPr lang="zh-CN" sz="1050" b="1">
                <a:solidFill>
                  <a:srgbClr val="808080"/>
                </a:solidFill>
                <a:latin typeface="Arial"/>
                <a:ea typeface="Arial"/>
              </a:rPr>
              <a:t>元</a:t>
            </a:r>
            <a:endParaRPr/>
          </a:p>
        </p:txBody>
      </p:sp>
      <p:sp>
        <p:nvSpPr>
          <p:cNvPr id="193" name=""/>
          <p:cNvSpPr/>
          <p:nvPr/>
        </p:nvSpPr>
        <p:spPr>
          <a:xfrm rot="0" flipH="0" flipV="0">
            <a:off x="533400" y="5838825"/>
            <a:ext cx="2638425" cy="733425"/>
          </a:xfrm>
          <a:prstGeom prst="rect">
            <a:avLst/>
          </a:prstGeom>
          <a:solidFill>
            <a:srgbClr val="F5F7FA"/>
          </a:solidFill>
          <a:ln/>
        </p:spPr>
        <p:txBody>
          <a:bodyPr/>
          <a:p>
            <a:pPr/>
            <a:endParaRPr/>
          </a:p>
        </p:txBody>
      </p:sp>
      <p:sp>
        <p:nvSpPr>
          <p:cNvPr id="194" name="" descr="{&quot;isTemplate&quot;:true,&quot;type&quot;:&quot;text&quot;}"/>
          <p:cNvSpPr txBox="1"/>
          <p:nvPr/>
        </p:nvSpPr>
        <p:spPr>
          <a:xfrm rot="0" flipH="0" flipV="0">
            <a:off x="1314450" y="5972175"/>
            <a:ext cx="1076325" cy="152400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en-US" sz="975">
                <a:solidFill>
                  <a:srgbClr val="808080"/>
                </a:solidFill>
                <a:latin typeface="Arial"/>
                <a:ea typeface="Arial"/>
              </a:rPr>
              <a:t>EG </a:t>
            </a:r>
            <a:r>
              <a:rPr lang="zh-CN" sz="975">
                <a:solidFill>
                  <a:srgbClr val="808080"/>
                </a:solidFill>
                <a:latin typeface="Arial"/>
                <a:ea typeface="Arial"/>
              </a:rPr>
              <a:t>结算价（</a:t>
            </a:r>
            <a:r>
              <a:rPr lang="en-US" sz="975">
                <a:solidFill>
                  <a:srgbClr val="808080"/>
                </a:solidFill>
                <a:latin typeface="Arial"/>
                <a:ea typeface="Arial"/>
              </a:rPr>
              <a:t>8/24</a:t>
            </a:r>
            <a:r>
              <a:rPr lang="zh-CN" sz="975">
                <a:solidFill>
                  <a:srgbClr val="808080"/>
                </a:solidFill>
                <a:latin typeface="Arial"/>
                <a:ea typeface="Arial"/>
              </a:rPr>
              <a:t>）</a:t>
            </a:r>
            <a:endParaRPr/>
          </a:p>
        </p:txBody>
      </p:sp>
      <p:sp>
        <p:nvSpPr>
          <p:cNvPr id="195" name="" descr="{&quot;isTemplate&quot;:true,&quot;type&quot;:&quot;text&quot;}"/>
          <p:cNvSpPr txBox="1"/>
          <p:nvPr/>
        </p:nvSpPr>
        <p:spPr>
          <a:xfrm rot="0" flipH="0" flipV="0">
            <a:off x="1466850" y="6124575"/>
            <a:ext cx="771525" cy="323850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en-US" sz="2100" b="1">
                <a:solidFill>
                  <a:srgbClr val="5A0E13"/>
                </a:solidFill>
                <a:latin typeface="Arial"/>
                <a:ea typeface="Arial"/>
              </a:rPr>
              <a:t>5501</a:t>
            </a:r>
            <a:r>
              <a:rPr lang="en-US" sz="1050" b="1">
                <a:solidFill>
                  <a:srgbClr val="808080"/>
                </a:solidFill>
                <a:latin typeface="Arial"/>
                <a:ea typeface="Arial"/>
              </a:rPr>
              <a:t> </a:t>
            </a:r>
            <a:r>
              <a:rPr lang="zh-CN" sz="1050" b="1">
                <a:solidFill>
                  <a:srgbClr val="808080"/>
                </a:solidFill>
                <a:latin typeface="Arial"/>
                <a:ea typeface="Arial"/>
              </a:rPr>
              <a:t>元</a:t>
            </a:r>
            <a:endParaRPr/>
          </a:p>
        </p:txBody>
      </p:sp>
      <p:sp>
        <p:nvSpPr>
          <p:cNvPr id="196" name=""/>
          <p:cNvSpPr/>
          <p:nvPr/>
        </p:nvSpPr>
        <p:spPr>
          <a:xfrm rot="0" flipH="0" flipV="0">
            <a:off x="3362325" y="5838825"/>
            <a:ext cx="2638425" cy="733425"/>
          </a:xfrm>
          <a:prstGeom prst="rect">
            <a:avLst/>
          </a:prstGeom>
          <a:solidFill>
            <a:srgbClr val="F5F7FA"/>
          </a:solidFill>
          <a:ln/>
        </p:spPr>
        <p:txBody>
          <a:bodyPr/>
          <a:p>
            <a:pPr/>
            <a:endParaRPr/>
          </a:p>
        </p:txBody>
      </p:sp>
      <p:sp>
        <p:nvSpPr>
          <p:cNvPr id="197" name="" descr="{&quot;isTemplate&quot;:true,&quot;type&quot;:&quot;text&quot;}"/>
          <p:cNvSpPr txBox="1"/>
          <p:nvPr/>
        </p:nvSpPr>
        <p:spPr>
          <a:xfrm rot="0" flipH="0" flipV="0">
            <a:off x="4057650" y="5972175"/>
            <a:ext cx="1257300" cy="152400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en-US" sz="975">
                <a:solidFill>
                  <a:srgbClr val="808080"/>
                </a:solidFill>
                <a:latin typeface="Arial"/>
                <a:ea typeface="Arial"/>
              </a:rPr>
              <a:t>EG </a:t>
            </a:r>
            <a:r>
              <a:rPr lang="zh-CN" sz="975">
                <a:solidFill>
                  <a:srgbClr val="808080"/>
                </a:solidFill>
                <a:latin typeface="Arial"/>
                <a:ea typeface="Arial"/>
              </a:rPr>
              <a:t>窗口均价（</a:t>
            </a:r>
            <a:r>
              <a:rPr lang="en-US" sz="975">
                <a:solidFill>
                  <a:srgbClr val="808080"/>
                </a:solidFill>
                <a:latin typeface="Arial"/>
                <a:ea typeface="Arial"/>
              </a:rPr>
              <a:t>21 </a:t>
            </a:r>
            <a:r>
              <a:rPr lang="zh-CN" sz="975">
                <a:solidFill>
                  <a:srgbClr val="808080"/>
                </a:solidFill>
                <a:latin typeface="Arial"/>
                <a:ea typeface="Arial"/>
              </a:rPr>
              <a:t>日）</a:t>
            </a:r>
            <a:endParaRPr/>
          </a:p>
        </p:txBody>
      </p:sp>
      <p:sp>
        <p:nvSpPr>
          <p:cNvPr id="198" name="" descr="{&quot;isTemplate&quot;:true,&quot;type&quot;:&quot;text&quot;}"/>
          <p:cNvSpPr txBox="1"/>
          <p:nvPr/>
        </p:nvSpPr>
        <p:spPr>
          <a:xfrm rot="0" flipH="0" flipV="0">
            <a:off x="4295775" y="6124575"/>
            <a:ext cx="771525" cy="323850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en-US" sz="2100" b="1">
                <a:solidFill>
                  <a:srgbClr val="061F32"/>
                </a:solidFill>
                <a:latin typeface="Arial"/>
                <a:ea typeface="Arial"/>
              </a:rPr>
              <a:t>4980</a:t>
            </a:r>
            <a:r>
              <a:rPr lang="en-US" sz="1050" b="1">
                <a:solidFill>
                  <a:srgbClr val="808080"/>
                </a:solidFill>
                <a:latin typeface="Arial"/>
                <a:ea typeface="Arial"/>
              </a:rPr>
              <a:t> </a:t>
            </a:r>
            <a:r>
              <a:rPr lang="zh-CN" sz="1050" b="1">
                <a:solidFill>
                  <a:srgbClr val="808080"/>
                </a:solidFill>
                <a:latin typeface="Arial"/>
                <a:ea typeface="Arial"/>
              </a:rPr>
              <a:t>元</a:t>
            </a:r>
            <a:endParaRPr/>
          </a:p>
        </p:txBody>
      </p:sp>
      <p:sp>
        <p:nvSpPr>
          <p:cNvPr id="199" name=""/>
          <p:cNvSpPr/>
          <p:nvPr/>
        </p:nvSpPr>
        <p:spPr>
          <a:xfrm rot="0" flipH="0" flipV="0">
            <a:off x="6191250" y="5838825"/>
            <a:ext cx="2638425" cy="733425"/>
          </a:xfrm>
          <a:prstGeom prst="rect">
            <a:avLst/>
          </a:prstGeom>
          <a:solidFill>
            <a:srgbClr val="EAF6FE"/>
          </a:solidFill>
          <a:ln/>
        </p:spPr>
        <p:txBody>
          <a:bodyPr/>
          <a:p>
            <a:pPr/>
            <a:endParaRPr/>
          </a:p>
        </p:txBody>
      </p:sp>
      <p:sp>
        <p:nvSpPr>
          <p:cNvPr id="200" name="" descr="{&quot;isTemplate&quot;:true,&quot;type&quot;:&quot;text&quot;}"/>
          <p:cNvSpPr txBox="1"/>
          <p:nvPr/>
        </p:nvSpPr>
        <p:spPr>
          <a:xfrm rot="0" flipH="0" flipV="0">
            <a:off x="6724650" y="5972175"/>
            <a:ext cx="1581150" cy="152400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en-US" sz="975">
                <a:solidFill>
                  <a:srgbClr val="808080"/>
                </a:solidFill>
                <a:latin typeface="Arial"/>
                <a:ea typeface="Arial"/>
              </a:rPr>
              <a:t>EG </a:t>
            </a:r>
            <a:r>
              <a:rPr lang="zh-CN" sz="975">
                <a:solidFill>
                  <a:srgbClr val="808080"/>
                </a:solidFill>
                <a:latin typeface="Arial"/>
                <a:ea typeface="Arial"/>
              </a:rPr>
              <a:t>首档线·滚动（均价−</a:t>
            </a:r>
            <a:r>
              <a:rPr lang="en-US" sz="975">
                <a:solidFill>
                  <a:srgbClr val="808080"/>
                </a:solidFill>
                <a:latin typeface="Arial"/>
                <a:ea typeface="Arial"/>
              </a:rPr>
              <a:t>50</a:t>
            </a:r>
            <a:r>
              <a:rPr lang="zh-CN" sz="975">
                <a:solidFill>
                  <a:srgbClr val="808080"/>
                </a:solidFill>
                <a:latin typeface="Arial"/>
                <a:ea typeface="Arial"/>
              </a:rPr>
              <a:t>）</a:t>
            </a:r>
            <a:endParaRPr/>
          </a:p>
        </p:txBody>
      </p:sp>
      <p:sp>
        <p:nvSpPr>
          <p:cNvPr id="201" name="" descr="{&quot;isTemplate&quot;:true,&quot;type&quot;:&quot;text&quot;}"/>
          <p:cNvSpPr txBox="1"/>
          <p:nvPr/>
        </p:nvSpPr>
        <p:spPr>
          <a:xfrm rot="0" flipH="0" flipV="0">
            <a:off x="7124700" y="6124575"/>
            <a:ext cx="771525" cy="323850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en-US" sz="2100" b="1">
                <a:solidFill>
                  <a:srgbClr val="08A6F6"/>
                </a:solidFill>
                <a:latin typeface="Arial"/>
                <a:ea typeface="Arial"/>
              </a:rPr>
              <a:t>4930</a:t>
            </a:r>
            <a:r>
              <a:rPr lang="en-US" sz="1050" b="1">
                <a:solidFill>
                  <a:srgbClr val="808080"/>
                </a:solidFill>
                <a:latin typeface="Arial"/>
                <a:ea typeface="Arial"/>
              </a:rPr>
              <a:t> </a:t>
            </a:r>
            <a:r>
              <a:rPr lang="zh-CN" sz="1050" b="1">
                <a:solidFill>
                  <a:srgbClr val="808080"/>
                </a:solidFill>
                <a:latin typeface="Arial"/>
                <a:ea typeface="Arial"/>
              </a:rPr>
              <a:t>元</a:t>
            </a:r>
            <a:endParaRPr/>
          </a:p>
        </p:txBody>
      </p:sp>
      <p:sp>
        <p:nvSpPr>
          <p:cNvPr id="202" name=""/>
          <p:cNvSpPr/>
          <p:nvPr/>
        </p:nvSpPr>
        <p:spPr>
          <a:xfrm rot="0" flipH="0" flipV="0">
            <a:off x="9020175" y="5838825"/>
            <a:ext cx="2638425" cy="733425"/>
          </a:xfrm>
          <a:prstGeom prst="rect">
            <a:avLst/>
          </a:prstGeom>
          <a:solidFill>
            <a:srgbClr val="F5F7FA"/>
          </a:solidFill>
          <a:ln/>
        </p:spPr>
        <p:txBody>
          <a:bodyPr/>
          <a:p>
            <a:pPr/>
            <a:endParaRPr/>
          </a:p>
        </p:txBody>
      </p:sp>
      <p:sp>
        <p:nvSpPr>
          <p:cNvPr id="203" name="" descr="{&quot;isTemplate&quot;:true,&quot;type&quot;:&quot;text&quot;}"/>
          <p:cNvSpPr txBox="1"/>
          <p:nvPr/>
        </p:nvSpPr>
        <p:spPr>
          <a:xfrm rot="0" flipH="0" flipV="0">
            <a:off x="9696450" y="5972175"/>
            <a:ext cx="1295400" cy="152400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en-US" sz="975">
                <a:solidFill>
                  <a:srgbClr val="808080"/>
                </a:solidFill>
                <a:latin typeface="Arial"/>
                <a:ea typeface="Arial"/>
              </a:rPr>
              <a:t>EG </a:t>
            </a:r>
            <a:r>
              <a:rPr lang="zh-CN" sz="975">
                <a:solidFill>
                  <a:srgbClr val="808080"/>
                </a:solidFill>
                <a:latin typeface="Arial"/>
                <a:ea typeface="Arial"/>
              </a:rPr>
              <a:t>强烈建议线（−</a:t>
            </a:r>
            <a:r>
              <a:rPr lang="en-US" sz="975">
                <a:solidFill>
                  <a:srgbClr val="808080"/>
                </a:solidFill>
                <a:latin typeface="Arial"/>
                <a:ea typeface="Arial"/>
              </a:rPr>
              <a:t>80</a:t>
            </a:r>
            <a:r>
              <a:rPr lang="zh-CN" sz="975">
                <a:solidFill>
                  <a:srgbClr val="808080"/>
                </a:solidFill>
                <a:latin typeface="Arial"/>
                <a:ea typeface="Arial"/>
              </a:rPr>
              <a:t>）</a:t>
            </a:r>
            <a:endParaRPr/>
          </a:p>
        </p:txBody>
      </p:sp>
      <p:sp>
        <p:nvSpPr>
          <p:cNvPr id="204" name="" descr="{&quot;isTemplate&quot;:true,&quot;type&quot;:&quot;text&quot;}"/>
          <p:cNvSpPr txBox="1"/>
          <p:nvPr/>
        </p:nvSpPr>
        <p:spPr>
          <a:xfrm rot="0" flipH="0" flipV="0">
            <a:off x="9953625" y="6124575"/>
            <a:ext cx="771525" cy="323850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en-US" sz="2100" b="1">
                <a:solidFill>
                  <a:srgbClr val="001965"/>
                </a:solidFill>
                <a:latin typeface="Arial"/>
                <a:ea typeface="Arial"/>
              </a:rPr>
              <a:t>4900</a:t>
            </a:r>
            <a:r>
              <a:rPr lang="en-US" sz="1050" b="1">
                <a:solidFill>
                  <a:srgbClr val="808080"/>
                </a:solidFill>
                <a:latin typeface="Arial"/>
                <a:ea typeface="Arial"/>
              </a:rPr>
              <a:t> </a:t>
            </a:r>
            <a:r>
              <a:rPr lang="zh-CN" sz="1050" b="1">
                <a:solidFill>
                  <a:srgbClr val="808080"/>
                </a:solidFill>
                <a:latin typeface="Arial"/>
                <a:ea typeface="Arial"/>
              </a:rPr>
              <a:t>元</a:t>
            </a:r>
            <a:endParaRPr/>
          </a:p>
        </p:txBody>
      </p:sp>
      <p:sp>
        <p:nvSpPr>
          <p:cNvPr id="205" name="" descr="{&quot;isTemplate&quot;:true,&quot;type&quot;:&quot;text&quot;}"/>
          <p:cNvSpPr txBox="1"/>
          <p:nvPr/>
        </p:nvSpPr>
        <p:spPr>
          <a:xfrm rot="0" flipH="0" flipV="0">
            <a:off x="533400" y="6534150"/>
            <a:ext cx="5219700" cy="161925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zh-CN" sz="1050">
                <a:solidFill>
                  <a:srgbClr val="808080"/>
                </a:solidFill>
                <a:latin typeface="Arial"/>
                <a:ea typeface="Arial"/>
              </a:rPr>
              <a:t>数据来源：行言恒工作台</a:t>
            </a:r>
            <a:r>
              <a:rPr lang="en-US" sz="1050">
                <a:solidFill>
                  <a:srgbClr val="808080"/>
                </a:solidFill>
                <a:latin typeface="Arial"/>
                <a:ea typeface="Arial"/>
              </a:rPr>
              <a:t> ta09_run_log · EG2609 </a:t>
            </a:r>
            <a:r>
              <a:rPr lang="zh-CN" sz="1050">
                <a:solidFill>
                  <a:srgbClr val="808080"/>
                </a:solidFill>
                <a:latin typeface="Arial"/>
                <a:ea typeface="Arial"/>
              </a:rPr>
              <a:t>窗口回算（</a:t>
            </a:r>
            <a:r>
              <a:rPr lang="en-US" sz="1050">
                <a:solidFill>
                  <a:srgbClr val="808080"/>
                </a:solidFill>
                <a:latin typeface="Arial"/>
                <a:ea typeface="Arial"/>
              </a:rPr>
              <a:t>25–24 </a:t>
            </a:r>
            <a:r>
              <a:rPr lang="zh-CN" sz="1050">
                <a:solidFill>
                  <a:srgbClr val="808080"/>
                </a:solidFill>
                <a:latin typeface="Arial"/>
                <a:ea typeface="Arial"/>
              </a:rPr>
              <a:t>窗口，</a:t>
            </a:r>
            <a:r>
              <a:rPr lang="en-US" sz="1050">
                <a:solidFill>
                  <a:srgbClr val="808080"/>
                </a:solidFill>
                <a:latin typeface="Arial"/>
                <a:ea typeface="Arial"/>
              </a:rPr>
              <a:t>2026-08-24</a:t>
            </a:r>
            <a:r>
              <a:rPr lang="zh-CN" sz="1050">
                <a:solidFill>
                  <a:srgbClr val="808080"/>
                </a:solidFill>
                <a:latin typeface="Arial"/>
                <a:ea typeface="Arial"/>
              </a:rPr>
              <a:t>）</a:t>
            </a:r>
            <a:endParaRPr/>
          </a:p>
        </p:txBody>
      </p:sp>
      <p:sp>
        <p:nvSpPr>
          <p:cNvPr id="206" name="" descr="{&quot;isTemplate&quot;:true,&quot;type&quot;:&quot;text&quot;}"/>
          <p:cNvSpPr txBox="1"/>
          <p:nvPr/>
        </p:nvSpPr>
        <p:spPr>
          <a:xfrm rot="0" flipH="0" flipV="0">
            <a:off x="11506200" y="6534150"/>
            <a:ext cx="152400" cy="161925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en-US" sz="1050">
                <a:solidFill>
                  <a:srgbClr val="808080"/>
                </a:solidFill>
                <a:latin typeface="Arial"/>
                <a:ea typeface="Arial"/>
              </a:rPr>
              <a:t>02</a:t>
            </a:r>
            <a:endParaRPr/>
          </a:p>
        </p:txBody>
      </p:sp>
    </p:spTree>
  </p:cSld>
</p:sld>
</file>

<file path=ppt/slides/slide3.xml><?xml version="1.0" encoding="utf-8"?>
<p:sld xmlns:p="http://schemas.openxmlformats.org/presentationml/2006/main" xmlns:a="http://schemas.openxmlformats.org/drawingml/2006/main">
  <p:cSld>
    <p:spTree>
      <p:nvGrpSpPr>
        <p:cNvPr id="207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"/>
          <p:cNvSpPr/>
          <p:nvPr/>
        </p:nvSpPr>
        <p:spPr>
          <a:xfrm rot="0" flipH="0" flipV="0"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p>
            <a:pPr/>
            <a:endParaRPr/>
          </a:p>
        </p:txBody>
      </p:sp>
      <p:sp>
        <p:nvSpPr>
          <p:cNvPr id="209" name="" descr="{&quot;isTemplate&quot;:true,&quot;type&quot;:&quot;text&quot;}"/>
          <p:cNvSpPr txBox="1"/>
          <p:nvPr/>
        </p:nvSpPr>
        <p:spPr>
          <a:xfrm rot="0" flipH="0" flipV="0">
            <a:off x="533400" y="419100"/>
            <a:ext cx="11125200" cy="342900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zh-CN" sz="2250" b="1">
                <a:solidFill>
                  <a:srgbClr val="061F32"/>
                </a:solidFill>
                <a:latin typeface="Arial"/>
                <a:ea typeface="Arial"/>
              </a:rPr>
              <a:t>目录</a:t>
            </a:r>
            <a:endParaRPr/>
          </a:p>
        </p:txBody>
      </p:sp>
      <p:sp>
        <p:nvSpPr>
          <p:cNvPr id="210" name=""/>
          <p:cNvSpPr/>
          <p:nvPr/>
        </p:nvSpPr>
        <p:spPr>
          <a:xfrm rot="0" flipH="0" flipV="0">
            <a:off x="533400" y="876300"/>
            <a:ext cx="11125200" cy="9525"/>
          </a:xfrm>
          <a:prstGeom prst="rect">
            <a:avLst/>
          </a:prstGeom>
          <a:solidFill>
            <a:srgbClr val="061F32"/>
          </a:solidFill>
          <a:ln/>
        </p:spPr>
        <p:txBody>
          <a:bodyPr/>
          <a:p>
            <a:pPr/>
            <a:endParaRPr/>
          </a:p>
        </p:txBody>
      </p:sp>
      <p:sp>
        <p:nvSpPr>
          <p:cNvPr id="211" name="" descr="{&quot;isTemplate&quot;:true,&quot;type&quot;:&quot;text&quot;}"/>
          <p:cNvSpPr txBox="1"/>
          <p:nvPr/>
        </p:nvSpPr>
        <p:spPr>
          <a:xfrm rot="0" flipH="0" flipV="0">
            <a:off x="533400" y="1657350"/>
            <a:ext cx="1047750" cy="647700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en-US" sz="4200" b="1">
                <a:solidFill>
                  <a:srgbClr val="99BDED"/>
                </a:solidFill>
                <a:latin typeface="Arial"/>
                <a:ea typeface="Arial"/>
              </a:rPr>
              <a:t>01</a:t>
            </a:r>
            <a:endParaRPr/>
          </a:p>
        </p:txBody>
      </p:sp>
      <p:sp>
        <p:nvSpPr>
          <p:cNvPr id="212" name="" descr="{&quot;isTemplate&quot;:true,&quot;type&quot;:&quot;text&quot;}"/>
          <p:cNvSpPr txBox="1"/>
          <p:nvPr/>
        </p:nvSpPr>
        <p:spPr>
          <a:xfrm rot="0" flipH="0" flipV="0">
            <a:off x="1924050" y="1628775"/>
            <a:ext cx="9048750" cy="304800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zh-CN" sz="1950" b="1">
                <a:solidFill>
                  <a:srgbClr val="061F32"/>
                </a:solidFill>
                <a:latin typeface="Arial"/>
                <a:ea typeface="Arial"/>
              </a:rPr>
              <a:t>市场现状与多模型信号</a:t>
            </a:r>
            <a:endParaRPr/>
          </a:p>
        </p:txBody>
      </p:sp>
      <p:sp>
        <p:nvSpPr>
          <p:cNvPr id="213" name="" descr="{&quot;isTemplate&quot;:true,&quot;type&quot;:&quot;text&quot;}"/>
          <p:cNvSpPr txBox="1"/>
          <p:nvPr/>
        </p:nvSpPr>
        <p:spPr>
          <a:xfrm rot="0" flipH="0" flipV="0">
            <a:off x="1924050" y="2009775"/>
            <a:ext cx="9048750" cy="314325"/>
          </a:xfrm>
          <a:prstGeom prst="rect"/>
        </p:spPr>
        <p:txBody>
          <a:bodyPr wrap="none" lIns="0" tIns="0" rIns="0" bIns="0"/>
          <a:p>
            <a:pPr>
              <a:lnSpc>
                <a:spcPct val="150000"/>
              </a:lnSpc>
            </a:pPr>
            <a:r>
              <a:rPr lang="zh-CN" sz="1350">
                <a:solidFill>
                  <a:srgbClr val="808080"/>
                </a:solidFill>
                <a:latin typeface="Arial"/>
                <a:ea typeface="Arial"/>
              </a:rPr>
              <a:t>结算价</a:t>
            </a:r>
            <a:r>
              <a:rPr lang="en-US" sz="1350">
                <a:solidFill>
                  <a:srgbClr val="808080"/>
                </a:solidFill>
                <a:latin typeface="Arial"/>
                <a:ea typeface="Arial"/>
              </a:rPr>
              <a:t> vs </a:t>
            </a:r>
            <a:r>
              <a:rPr lang="zh-CN" sz="1350">
                <a:solidFill>
                  <a:srgbClr val="808080"/>
                </a:solidFill>
                <a:latin typeface="Arial"/>
                <a:ea typeface="Arial"/>
              </a:rPr>
              <a:t>窗口均价走势、量化模型</a:t>
            </a:r>
            <a:r>
              <a:rPr lang="en-US" sz="1350">
                <a:solidFill>
                  <a:srgbClr val="808080"/>
                </a:solidFill>
                <a:latin typeface="Arial"/>
                <a:ea typeface="Arial"/>
              </a:rPr>
              <a:t> 8/24 </a:t>
            </a:r>
            <a:r>
              <a:rPr lang="zh-CN" sz="1350">
                <a:solidFill>
                  <a:srgbClr val="808080"/>
                </a:solidFill>
                <a:latin typeface="Arial"/>
                <a:ea typeface="Arial"/>
              </a:rPr>
              <a:t>预判（技术面</a:t>
            </a:r>
            <a:r>
              <a:rPr lang="en-US" sz="1350">
                <a:solidFill>
                  <a:srgbClr val="808080"/>
                </a:solidFill>
                <a:latin typeface="Arial"/>
                <a:ea typeface="Arial"/>
              </a:rPr>
              <a:t> + GARCH</a:t>
            </a:r>
            <a:r>
              <a:rPr lang="zh-CN" sz="1350">
                <a:solidFill>
                  <a:srgbClr val="808080"/>
                </a:solidFill>
                <a:latin typeface="Arial"/>
                <a:ea typeface="Arial"/>
              </a:rPr>
              <a:t>）、各大研究院研报中短期偏多论据与</a:t>
            </a:r>
            <a:r>
              <a:rPr lang="en-US" sz="1350">
                <a:solidFill>
                  <a:srgbClr val="808080"/>
                </a:solidFill>
                <a:latin typeface="Arial"/>
                <a:ea typeface="Arial"/>
              </a:rPr>
              <a:t> Brent </a:t>
            </a:r>
            <a:r>
              <a:rPr lang="zh-CN" sz="1350">
                <a:solidFill>
                  <a:srgbClr val="808080"/>
                </a:solidFill>
                <a:latin typeface="Arial"/>
                <a:ea typeface="Arial"/>
              </a:rPr>
              <a:t>情景推演</a:t>
            </a:r>
            <a:endParaRPr/>
          </a:p>
        </p:txBody>
      </p:sp>
      <p:sp>
        <p:nvSpPr>
          <p:cNvPr id="214" name=""/>
          <p:cNvSpPr/>
          <p:nvPr/>
        </p:nvSpPr>
        <p:spPr>
          <a:xfrm rot="0" flipH="0" flipV="0">
            <a:off x="533400" y="2800350"/>
            <a:ext cx="11125200" cy="9525"/>
          </a:xfrm>
          <a:prstGeom prst="rect">
            <a:avLst/>
          </a:prstGeom>
          <a:solidFill>
            <a:srgbClr val="E7E6E6"/>
          </a:solidFill>
          <a:ln/>
        </p:spPr>
        <p:txBody>
          <a:bodyPr/>
          <a:p>
            <a:pPr/>
            <a:endParaRPr/>
          </a:p>
        </p:txBody>
      </p:sp>
      <p:sp>
        <p:nvSpPr>
          <p:cNvPr id="215" name="" descr="{&quot;isTemplate&quot;:true,&quot;type&quot;:&quot;text&quot;}"/>
          <p:cNvSpPr txBox="1"/>
          <p:nvPr/>
        </p:nvSpPr>
        <p:spPr>
          <a:xfrm rot="0" flipH="0" flipV="0">
            <a:off x="533400" y="3314700"/>
            <a:ext cx="1047750" cy="647700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en-US" sz="4200" b="1">
                <a:solidFill>
                  <a:srgbClr val="08A6F6"/>
                </a:solidFill>
                <a:latin typeface="Arial"/>
                <a:ea typeface="Arial"/>
              </a:rPr>
              <a:t>02</a:t>
            </a:r>
            <a:endParaRPr/>
          </a:p>
        </p:txBody>
      </p:sp>
      <p:sp>
        <p:nvSpPr>
          <p:cNvPr id="216" name="" descr="{&quot;isTemplate&quot;:true,&quot;type&quot;:&quot;text&quot;}"/>
          <p:cNvSpPr txBox="1"/>
          <p:nvPr/>
        </p:nvSpPr>
        <p:spPr>
          <a:xfrm rot="0" flipH="0" flipV="0">
            <a:off x="1924050" y="3286125"/>
            <a:ext cx="5876925" cy="304800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zh-CN" sz="1950" b="1">
                <a:solidFill>
                  <a:srgbClr val="061F32"/>
                </a:solidFill>
                <a:latin typeface="Arial"/>
                <a:ea typeface="Arial"/>
              </a:rPr>
              <a:t>点价策略方案</a:t>
            </a:r>
            <a:endParaRPr/>
          </a:p>
        </p:txBody>
      </p:sp>
      <p:sp>
        <p:nvSpPr>
          <p:cNvPr id="217" name="" descr="{&quot;isTemplate&quot;:true,&quot;type&quot;:&quot;text&quot;}"/>
          <p:cNvSpPr txBox="1"/>
          <p:nvPr/>
        </p:nvSpPr>
        <p:spPr>
          <a:xfrm rot="0" flipH="0" flipV="0">
            <a:off x="1924050" y="3667125"/>
            <a:ext cx="5876925" cy="314325"/>
          </a:xfrm>
          <a:prstGeom prst="rect"/>
        </p:spPr>
        <p:txBody>
          <a:bodyPr wrap="none" lIns="0" tIns="0" rIns="0" bIns="0"/>
          <a:p>
            <a:pPr>
              <a:lnSpc>
                <a:spcPct val="150000"/>
              </a:lnSpc>
            </a:pPr>
            <a:r>
              <a:rPr lang="zh-CN" sz="1350">
                <a:solidFill>
                  <a:srgbClr val="808080"/>
                </a:solidFill>
                <a:latin typeface="Arial"/>
                <a:ea typeface="Arial"/>
              </a:rPr>
              <a:t>双档触发（均价−</a:t>
            </a:r>
            <a:r>
              <a:rPr lang="en-US" sz="1350">
                <a:solidFill>
                  <a:srgbClr val="808080"/>
                </a:solidFill>
                <a:latin typeface="Arial"/>
                <a:ea typeface="Arial"/>
              </a:rPr>
              <a:t>50 / </a:t>
            </a:r>
            <a:r>
              <a:rPr lang="zh-CN" sz="1350">
                <a:solidFill>
                  <a:srgbClr val="808080"/>
                </a:solidFill>
                <a:latin typeface="Arial"/>
                <a:ea typeface="Arial"/>
              </a:rPr>
              <a:t>均价−</a:t>
            </a:r>
            <a:r>
              <a:rPr lang="en-US" sz="1350">
                <a:solidFill>
                  <a:srgbClr val="808080"/>
                </a:solidFill>
                <a:latin typeface="Arial"/>
                <a:ea typeface="Arial"/>
              </a:rPr>
              <a:t>80</a:t>
            </a:r>
            <a:r>
              <a:rPr lang="zh-CN" sz="1350">
                <a:solidFill>
                  <a:srgbClr val="808080"/>
                </a:solidFill>
                <a:latin typeface="Arial"/>
                <a:ea typeface="Arial"/>
              </a:rPr>
              <a:t>）价格阶梯，分批均摊执行方案与踏空对冲开关</a:t>
            </a:r>
            <a:endParaRPr/>
          </a:p>
        </p:txBody>
      </p:sp>
      <p:sp>
        <p:nvSpPr>
          <p:cNvPr id="218" name=""/>
          <p:cNvSpPr/>
          <p:nvPr/>
        </p:nvSpPr>
        <p:spPr>
          <a:xfrm rot="0" flipH="0" flipV="0">
            <a:off x="533400" y="4448175"/>
            <a:ext cx="11125200" cy="9525"/>
          </a:xfrm>
          <a:prstGeom prst="rect">
            <a:avLst/>
          </a:prstGeom>
          <a:solidFill>
            <a:srgbClr val="E7E6E6"/>
          </a:solidFill>
          <a:ln/>
        </p:spPr>
        <p:txBody>
          <a:bodyPr/>
          <a:p>
            <a:pPr/>
            <a:endParaRPr/>
          </a:p>
        </p:txBody>
      </p:sp>
      <p:sp>
        <p:nvSpPr>
          <p:cNvPr id="219" name="" descr="{&quot;isTemplate&quot;:true,&quot;type&quot;:&quot;text&quot;}"/>
          <p:cNvSpPr txBox="1"/>
          <p:nvPr/>
        </p:nvSpPr>
        <p:spPr>
          <a:xfrm rot="0" flipH="0" flipV="0">
            <a:off x="533400" y="4962525"/>
            <a:ext cx="1047750" cy="647700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en-US" sz="4200" b="1">
                <a:solidFill>
                  <a:srgbClr val="99BDED"/>
                </a:solidFill>
                <a:latin typeface="Arial"/>
                <a:ea typeface="Arial"/>
              </a:rPr>
              <a:t>03</a:t>
            </a:r>
            <a:endParaRPr/>
          </a:p>
        </p:txBody>
      </p:sp>
      <p:sp>
        <p:nvSpPr>
          <p:cNvPr id="220" name="" descr="{&quot;isTemplate&quot;:true,&quot;type&quot;:&quot;text&quot;}"/>
          <p:cNvSpPr txBox="1"/>
          <p:nvPr/>
        </p:nvSpPr>
        <p:spPr>
          <a:xfrm rot="0" flipH="0" flipV="0">
            <a:off x="1924050" y="4933950"/>
            <a:ext cx="6677025" cy="304800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zh-CN" sz="1950" b="1">
                <a:solidFill>
                  <a:srgbClr val="061F32"/>
                </a:solidFill>
                <a:latin typeface="Arial"/>
                <a:ea typeface="Arial"/>
              </a:rPr>
              <a:t>换月窗口与风险跟踪</a:t>
            </a:r>
            <a:endParaRPr/>
          </a:p>
        </p:txBody>
      </p:sp>
      <p:sp>
        <p:nvSpPr>
          <p:cNvPr id="221" name="" descr="{&quot;isTemplate&quot;:true,&quot;type&quot;:&quot;text&quot;}"/>
          <p:cNvSpPr txBox="1"/>
          <p:nvPr/>
        </p:nvSpPr>
        <p:spPr>
          <a:xfrm rot="0" flipH="0" flipV="0">
            <a:off x="1924050" y="5314950"/>
            <a:ext cx="6677025" cy="314325"/>
          </a:xfrm>
          <a:prstGeom prst="rect"/>
        </p:spPr>
        <p:txBody>
          <a:bodyPr wrap="none" lIns="0" tIns="0" rIns="0" bIns="0"/>
          <a:p>
            <a:pPr>
              <a:lnSpc>
                <a:spcPct val="150000"/>
              </a:lnSpc>
            </a:pPr>
            <a:r>
              <a:rPr lang="en-US" sz="1350">
                <a:solidFill>
                  <a:srgbClr val="808080"/>
                </a:solidFill>
                <a:latin typeface="Arial"/>
                <a:ea typeface="Arial"/>
              </a:rPr>
              <a:t>8/25 </a:t>
            </a:r>
            <a:r>
              <a:rPr lang="zh-CN" sz="1350">
                <a:solidFill>
                  <a:srgbClr val="808080"/>
                </a:solidFill>
                <a:latin typeface="Arial"/>
                <a:ea typeface="Arial"/>
              </a:rPr>
              <a:t>起切换</a:t>
            </a:r>
            <a:r>
              <a:rPr lang="en-US" sz="1350">
                <a:solidFill>
                  <a:srgbClr val="808080"/>
                </a:solidFill>
                <a:latin typeface="Arial"/>
                <a:ea typeface="Arial"/>
              </a:rPr>
              <a:t> TA2701 </a:t>
            </a:r>
            <a:r>
              <a:rPr lang="zh-CN" sz="1350">
                <a:solidFill>
                  <a:srgbClr val="808080"/>
                </a:solidFill>
                <a:latin typeface="Arial"/>
                <a:ea typeface="Arial"/>
              </a:rPr>
              <a:t>新窗口的阈值重算规则、</a:t>
            </a:r>
            <a:r>
              <a:rPr lang="en-US" sz="1350">
                <a:solidFill>
                  <a:srgbClr val="808080"/>
                </a:solidFill>
                <a:latin typeface="Arial"/>
                <a:ea typeface="Arial"/>
              </a:rPr>
              <a:t>EG </a:t>
            </a:r>
            <a:r>
              <a:rPr lang="zh-CN" sz="1350">
                <a:solidFill>
                  <a:srgbClr val="808080"/>
                </a:solidFill>
                <a:latin typeface="Arial"/>
                <a:ea typeface="Arial"/>
              </a:rPr>
              <a:t>同口径对照、四个策略切换触发器清单</a:t>
            </a:r>
            <a:endParaRPr/>
          </a:p>
        </p:txBody>
      </p:sp>
      <p:sp>
        <p:nvSpPr>
          <p:cNvPr id="222" name="" descr="{&quot;isTemplate&quot;:true,&quot;type&quot;:&quot;text&quot;}"/>
          <p:cNvSpPr txBox="1"/>
          <p:nvPr/>
        </p:nvSpPr>
        <p:spPr>
          <a:xfrm rot="0" flipH="0" flipV="0">
            <a:off x="533400" y="6534150"/>
            <a:ext cx="1628775" cy="161925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en-US" sz="1050">
                <a:solidFill>
                  <a:srgbClr val="808080"/>
                </a:solidFill>
                <a:latin typeface="Arial"/>
                <a:ea typeface="Arial"/>
              </a:rPr>
              <a:t>PTA </a:t>
            </a:r>
            <a:r>
              <a:rPr lang="zh-CN" sz="1050">
                <a:solidFill>
                  <a:srgbClr val="808080"/>
                </a:solidFill>
                <a:latin typeface="Arial"/>
                <a:ea typeface="Arial"/>
              </a:rPr>
              <a:t>点价策略</a:t>
            </a:r>
            <a:r>
              <a:rPr lang="en-US" sz="1050">
                <a:solidFill>
                  <a:srgbClr val="808080"/>
                </a:solidFill>
                <a:latin typeface="Arial"/>
                <a:ea typeface="Arial"/>
              </a:rPr>
              <a:t> · 2026-08-24</a:t>
            </a:r>
            <a:endParaRPr/>
          </a:p>
        </p:txBody>
      </p:sp>
      <p:sp>
        <p:nvSpPr>
          <p:cNvPr id="223" name="" descr="{&quot;isTemplate&quot;:true,&quot;type&quot;:&quot;text&quot;}"/>
          <p:cNvSpPr txBox="1"/>
          <p:nvPr/>
        </p:nvSpPr>
        <p:spPr>
          <a:xfrm rot="0" flipH="0" flipV="0">
            <a:off x="11506200" y="6534150"/>
            <a:ext cx="152400" cy="161925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en-US" sz="1050">
                <a:solidFill>
                  <a:srgbClr val="808080"/>
                </a:solidFill>
                <a:latin typeface="Arial"/>
                <a:ea typeface="Arial"/>
              </a:rPr>
              <a:t>03</a:t>
            </a:r>
            <a:endParaRPr/>
          </a:p>
        </p:txBody>
      </p:sp>
    </p:spTree>
  </p:cSld>
</p:sld>
</file>

<file path=ppt/slides/slide4.xml><?xml version="1.0" encoding="utf-8"?>
<p:sld xmlns:p="http://schemas.openxmlformats.org/presentationml/2006/main" xmlns:a="http://schemas.openxmlformats.org/drawingml/2006/main">
  <p:cSld>
    <p:spTree>
      <p:nvGrpSpPr>
        <p:cNvPr id="224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"/>
          <p:cNvSpPr/>
          <p:nvPr/>
        </p:nvSpPr>
        <p:spPr>
          <a:xfrm rot="0" flipH="0" flipV="0">
            <a:off x="0" y="0"/>
            <a:ext cx="12192000" cy="6858000"/>
          </a:xfrm>
          <a:prstGeom prst="rect">
            <a:avLst/>
          </a:prstGeom>
          <a:solidFill>
            <a:srgbClr val="062032"/>
          </a:solidFill>
          <a:ln/>
        </p:spPr>
        <p:txBody>
          <a:bodyPr/>
          <a:p>
            <a:pPr/>
            <a:endParaRPr/>
          </a:p>
        </p:txBody>
      </p:sp>
      <p:sp>
        <p:nvSpPr>
          <p:cNvPr id="226" name="" descr="{&quot;isTemplate&quot;:true,&quot;type&quot;:&quot;text&quot;}"/>
          <p:cNvSpPr txBox="1"/>
          <p:nvPr/>
        </p:nvSpPr>
        <p:spPr>
          <a:xfrm rot="0" flipH="0" flipV="0">
            <a:off x="1143000" y="2057400"/>
            <a:ext cx="2543175" cy="2743200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en-US" sz="18000" b="1">
                <a:solidFill>
                  <a:srgbClr val="FFFFFF">
                    <a:alpha val="16000"/>
                  </a:srgbClr>
                </a:solidFill>
                <a:latin typeface="Arial"/>
                <a:ea typeface="Arial"/>
              </a:rPr>
              <a:t>01</a:t>
            </a:r>
            <a:endParaRPr/>
          </a:p>
        </p:txBody>
      </p:sp>
      <p:sp>
        <p:nvSpPr>
          <p:cNvPr id="227" name="" descr="{&quot;isTemplate&quot;:true,&quot;type&quot;:&quot;text&quot;}"/>
          <p:cNvSpPr txBox="1"/>
          <p:nvPr/>
        </p:nvSpPr>
        <p:spPr>
          <a:xfrm rot="0" flipH="0" flipV="0">
            <a:off x="4448175" y="2295525"/>
            <a:ext cx="6600825" cy="657225"/>
          </a:xfrm>
          <a:prstGeom prst="rect"/>
        </p:spPr>
        <p:txBody>
          <a:bodyPr wrap="none" lIns="0" tIns="0" rIns="0" bIns="0"/>
          <a:p>
            <a:pPr>
              <a:lnSpc>
                <a:spcPct val="130000"/>
              </a:lnSpc>
            </a:pPr>
            <a:r>
              <a:rPr lang="zh-CN" sz="3300" b="1">
                <a:solidFill>
                  <a:srgbClr val="FFFFFF"/>
                </a:solidFill>
                <a:latin typeface="Arial"/>
                <a:ea typeface="Arial"/>
              </a:rPr>
              <a:t>市场现状与多模型信号</a:t>
            </a:r>
            <a:endParaRPr/>
          </a:p>
        </p:txBody>
      </p:sp>
      <p:sp>
        <p:nvSpPr>
          <p:cNvPr id="228" name="" descr="{&quot;isTemplate&quot;:true,&quot;type&quot;:&quot;text&quot;}"/>
          <p:cNvSpPr txBox="1"/>
          <p:nvPr/>
        </p:nvSpPr>
        <p:spPr>
          <a:xfrm rot="0" flipH="0" flipV="0">
            <a:off x="4448175" y="3086100"/>
            <a:ext cx="6600825" cy="228600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en-US" sz="1500" spc="150">
                <a:solidFill>
                  <a:srgbClr val="99BDED"/>
                </a:solidFill>
                <a:latin typeface="Arial"/>
                <a:ea typeface="Arial"/>
              </a:rPr>
              <a:t>MARKET SNAPSHOT &amp; SIGNALS</a:t>
            </a:r>
            <a:endParaRPr/>
          </a:p>
        </p:txBody>
      </p:sp>
      <p:sp>
        <p:nvSpPr>
          <p:cNvPr id="229" name=""/>
          <p:cNvSpPr/>
          <p:nvPr/>
        </p:nvSpPr>
        <p:spPr>
          <a:xfrm rot="0" flipH="0" flipV="0">
            <a:off x="4448175" y="3581400"/>
            <a:ext cx="6600825" cy="9525"/>
          </a:xfrm>
          <a:prstGeom prst="rect">
            <a:avLst/>
          </a:prstGeom>
          <a:solidFill>
            <a:srgbClr val="99BDED">
              <a:alpha val="30000"/>
            </a:srgbClr>
          </a:solidFill>
          <a:ln/>
        </p:spPr>
        <p:txBody>
          <a:bodyPr/>
          <a:p>
            <a:pPr/>
            <a:endParaRPr/>
          </a:p>
        </p:txBody>
      </p:sp>
      <p:sp>
        <p:nvSpPr>
          <p:cNvPr id="230" name="" descr="{&quot;isTemplate&quot;:true,&quot;type&quot;:&quot;text&quot;}"/>
          <p:cNvSpPr txBox="1"/>
          <p:nvPr/>
        </p:nvSpPr>
        <p:spPr>
          <a:xfrm rot="0" flipH="0" flipV="0">
            <a:off x="4448175" y="3857625"/>
            <a:ext cx="6600825" cy="704850"/>
          </a:xfrm>
          <a:prstGeom prst="rect"/>
        </p:spPr>
        <p:txBody>
          <a:bodyPr wrap="none" lIns="0" tIns="0" rIns="0" bIns="0"/>
          <a:p>
            <a:pPr>
              <a:lnSpc>
                <a:spcPct val="170000"/>
              </a:lnSpc>
            </a:pPr>
            <a:r>
              <a:rPr lang="zh-CN" sz="1350">
                <a:solidFill>
                  <a:srgbClr val="99BDED"/>
                </a:solidFill>
                <a:latin typeface="Arial"/>
                <a:ea typeface="Arial"/>
              </a:rPr>
              <a:t>结算价与窗口均价的位置关系，决定点价时机；</a:t>
            </a:r>
            <a:endParaRPr/>
          </a:p>
          <a:p>
            <a:pPr>
              <a:lnSpc>
                <a:spcPct val="170000"/>
              </a:lnSpc>
            </a:pPr>
            <a:r>
              <a:rPr lang="zh-CN" sz="1350">
                <a:solidFill>
                  <a:srgbClr val="99BDED"/>
                </a:solidFill>
                <a:latin typeface="Arial"/>
                <a:ea typeface="Arial"/>
              </a:rPr>
              <a:t>量化模型与卖方研报的交叉验证，决定等待的底气。</a:t>
            </a:r>
            <a:endParaRPr/>
          </a:p>
        </p:txBody>
      </p:sp>
    </p:spTree>
  </p:cSld>
</p:sld>
</file>

<file path=ppt/slides/slide5.xml><?xml version="1.0" encoding="utf-8"?>
<p:sld xmlns:p="http://schemas.openxmlformats.org/presentationml/2006/main" xmlns:r="http://schemas.openxmlformats.org/officeDocument/2006/relationships" xmlns:a="http://schemas.openxmlformats.org/drawingml/2006/main" xmlns:c="http://schemas.openxmlformats.org/drawingml/2006/chart">
  <p:cSld>
    <p:spTree>
      <p:nvGrpSpPr>
        <p:cNvPr id="231" name="" descr="&lt;Slide style={{width:'1280px', height:'720px', background:'#FFFFFF', fontFamily:'Arial, &quot;PingFang SC&quot;, &quot;Microsoft YaHei&quot;, sans-serif', padding:'44px 56px 0 56px', justifyContent:'space-between'}}&gt;&#10;  &lt;Box&gt;&#10;    &lt;Text style={{fontSize:28, fontWeight:'bold', color:'#061F32', lineHeight:1.3}}&gt;TA/EG 8/17 起持续溢价，8/24 回落仍高于均价（+105/+521），基差升水 8.7%/8.9%&lt;/Text&gt;&#10;    &lt;Box style={{height:1, background:'#061F32', marginTop:12}} /&gt;&#10;  &lt;/Box&gt;&#10;  &lt;Box style={{flexDirection:'row', gap:32, height:460}}&gt;&#10;    &lt;Box style={{width:680}}&gt;&#10;      &lt;Chart&#10;        chartType='lineChart'&#10;        style={{height:185}}&#10;        title='TA2609 结算价 vs 25–24 窗口滚动均价（元/吨）'&#10;        titleColor='#061F32'&#10;        legendColor='#808080'&#10;        axisColor='#808080'&#10;        colors={['#061F32', '#08A6F6']}&#10;        background='#FFFFFF'&#10;        showDataLabels={false}&#10;        data={[&#10;          ['日期', '结算价', '窗口均价'],&#10;          ['8/12', 5716, 5744],&#10;          ['8/13', 5748, 5745],&#10;          ['8/14', 5740, 5744],&#10;          ['8/17', 5936, 5756],&#10;          ['8/18', 6040, 5773],&#10;          ['8/19', 5994, 5785],&#10;          ['8/20', 5900, 5791],&#10;          ['8/21', 6006, 5802],&#10;          ['8/24', 5912, 5807],&#10;        ]}&#10;      /&gt;&#10;      &lt;Box style={{height:12}} /&gt;&#10;      &lt;Chart&#10;        chartType='lineChart'&#10;        style={{height:185}}&#10;        title='EG2609 结算价 vs 25–24 窗口滚动均价（元/吨）'&#10;        titleColor='#061F32'&#10;        legendColor='#808080'&#10;        axisColor='#808080'&#10;        colors={['#061F32', '#08A6F6']}&#10;        background='#FFFFFF'&#10;        showDataLabels={false}&#10;        data={[&#10;          ['日期', '结算价', '窗口均价'],&#10;          ['8/12', 4860, 4852],&#10;          ['8/13', 4861, 4853],&#10;          ['8/14', 4873, 4854],&#10;          ['8/17', 5064, 4867],&#10;          ['8/18', 5242, 4889],&#10;          ['8/19', 5243, 4909],&#10;          ['8/20', 5352, 4932],&#10;          ['8/21', 5361, 4954],&#10;          ['8/24', 5501, 4980],&#10;        ]}&#10;      /&gt;&#10;      &lt;Box style={{marginTop:8, background:'#F5F7FA', padding:'10px 16px', borderLeft:'3px solid #061F32'}}&gt;&#10;        &lt;Text style={{fontSize:17, color:'#44546A', lineHeight:1.45}}&gt;两品种 8/12–8/14 均贴着均价整理，8/17 起跳升并持续溢价，8/24 回落仍高于均价——双品种处窗口高位，正是&lt;span style={{fontWeight:'bold', color:'#061F32'}}&gt;『不急于点价、移仓等待』&lt;/span&gt;的现状依据。&lt;/Text&gt;&#10;      &lt;/Box&gt;&#10;    &lt;/Box&gt;&#10;    &lt;Box style={{flex:1, flexDirection:'column', gap:12}}&gt;&#10;      &lt;Box style={{flexDirection:'row', gap:12, flex:1}}&gt;&#10;        &lt;Box style={{flex:1, background:'#FDF3F3', padding:'10px 14px', justifyContent:'center'}}&gt;&#10;          &lt;Text style={{fontSize:13, color:'#808080'}}&gt;TA 结算价（8/24）&lt;/Text&gt;&#10;          &lt;Text style={{fontSize:30, fontWeight:'bold', color:'#5A0E13'}}&gt;5912 元&lt;/Text&gt;&#10;          &lt;Text style={{fontSize:14, color:'#808080'}}&gt;高于均价 +105（+1.8%）&lt;/Text&gt;&#10;        &lt;/Box&gt;&#10;        &lt;Box style={{flex:1, background:'#FDF3F3', padding:'10px 14px', justifyContent:'center'}}&gt;&#10;          &lt;Text style={{fontSize:13, color:'#808080'}}&gt;EG 结算价（8/24）&lt;/Text&gt;&#10;          &lt;Text style={{fontSize:30, fontWeight:'bold', color:'#5A0E13'}}&gt;5501 元&lt;/Text&gt;&#10;          &lt;Text style={{fontSize:14, color:'#808080'}}&gt;高于均价 +521（+10.5%）&lt;/Text&gt;&#10;        &lt;/Box&gt;&#10;      &lt;/Box&gt;&#10;      &lt;Box style={{flexDirection:'row', gap:12, flex:1}}&gt;&#10;        &lt;Box style={{flex:1, background:'#F5F7FA', padding:'10px 14px', justifyContent:'center'}}&gt;&#10;          &lt;Text style={{fontSize:13, color:'#808080'}}&gt;TA 窗口均价（21 日）&lt;/Text&gt;&#10;          &lt;Text style={{fontSize:30, fontWeight:'bold', color:'#061F32'}}&gt;5807 元&lt;/Text&gt;&#10;          &lt;Text style={{fontSize:14, color:'#808080'}}&gt;25–24 滚动窗口 · 21 交易日&lt;/Text&gt;&#10;        &lt;/Box&gt;&#10;        &lt;Box style={{flex:1, background:'#F5F7FA', padding:'10px 14px', justifyContent:'center'}}&gt;&#10;          &lt;Text style={{fontSize:13, color:'#808080'}}&gt;EG 窗口均价（21 日）&lt;/Text&gt;&#10;          &lt;Text style={{fontSize:30, fontWeight:'bold', color:'#061F32'}}&gt;4980 元&lt;/Text&gt;&#10;          &lt;Text style={{fontSize:14, color:'#808080'}}&gt;25–24 滚动窗口 · 21 交易日&lt;/Text&gt;&#10;        &lt;/Box&gt;&#10;      &lt;/Box&gt;&#10;      &lt;Box style={{flexDirection:'row', gap:12, flex:1}}&gt;&#10;        &lt;Box style={{flex:1, background:'#F5F7FA', padding:'10px 14px', justifyContent:'center'}}&gt;&#10;          &lt;Text style={{fontSize:13, color:'#808080'}}&gt;TA CCF 现货基差&lt;/Text&gt;&#10;          &lt;Text style={{fontSize:30, fontWeight:'bold', color:'#061F32'}}&gt;516 元&lt;/Text&gt;&#10;          &lt;Text style={{fontSize:14, color:'#808080'}}&gt;现货升水 8.7% · 较上期 +143&lt;/Text&gt;&#10;        &lt;/Box&gt;&#10;        &lt;Box style={{flex:1, background:'#F5F7FA', padding:'10px 14px', justifyContent:'center'}}&gt;&#10;          &lt;Text style={{fontSize:13, color:'#808080'}}&gt;EG CCF 现货基差&lt;/Text&gt;&#10;          &lt;Text style={{fontSize:30, fontWeight:'bold', color:'#061F32'}}&gt;490 元&lt;/Text&gt;&#10;          &lt;Text style={{fontSize:14, color:'#808080'}}&gt;现货升水 8.9% · 较上期 +78&lt;/Text&gt;&#10;        &lt;/Box&gt;&#10;      &lt;/Box&gt;&#10;      &lt;Box style={{flexDirection:'row', gap:12, flex:1}}&gt;&#10;        &lt;Box style={{flex:1, background:'#F5F7FA', padding:'10px 14px', justifyContent:'center'}}&gt;&#10;          &lt;Text style={{fontSize:13, color:'#808080'}}&gt;TA ATR(20) 波动&lt;/Text&gt;&#10;          &lt;Text style={{fontSize:30, fontWeight:'bold', color:'#061F32'}}&gt;155 元&lt;/Text&gt;&#10;          &lt;Text style={{fontSize:14, color:'#808080'}}&gt;中波动 · 强烈建议档阈值 80 元（≈½×ATR）&lt;/Text&gt;&#10;        &lt;/Box&gt;&#10;        &lt;Box style={{flex:1, background:'#F5F7FA', padding:'10px 14px', justifyContent:'center'}}&gt;&#10;          &lt;Text style={{fontSize:13, color:'#808080'}}&gt;EG ATR(20) 波动&lt;/Text&gt;&#10;          &lt;Text style={{fontSize:30, fontWeight:'bold', color:'#061F32'}}&gt;189 元&lt;/Text&gt;&#10;          &lt;Text style={{fontSize:14, color:'#808080'}}&gt;中波动 · 强烈建议档阈值 80 元（≈0.4×ATR）&lt;/Text&gt;&#10;        &lt;/Box&gt;&#10;      &lt;/Box&gt;&#10;    &lt;/Box&gt;&#10;  &lt;/Box&gt;&#10;  &lt;Box style={{height:52, flexDirection:'row', justifyContent:'space-between', alignItems:'center'}}&gt;&#10;    &lt;Text style={{fontSize:14, color:'#808080'}}&gt;数据来源：行言恒工作台 ta09_run_log · EG2609 窗口回算 · CCF 基差日志（2026-08-24）&lt;/Text&gt;&#10;    &lt;Text style={{fontSize:14, color:'#808080'}}&gt;05&lt;/Text&gt;&#10;  &lt;/Box&gt;&#10;&lt;/Slide&gt;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"/>
          <p:cNvSpPr/>
          <p:nvPr/>
        </p:nvSpPr>
        <p:spPr>
          <a:xfrm rot="0" flipH="0" flipV="0"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p/>
        </p:txBody>
      </p:sp>
      <p:sp>
        <p:nvSpPr>
          <p:cNvPr id="233" name="" descr="{&quot;isTemplate&quot;:true,&quot;type&quot;:&quot;text&quot;}"/>
          <p:cNvSpPr txBox="1"/>
          <p:nvPr/>
        </p:nvSpPr>
        <p:spPr>
          <a:xfrm rot="0" flipH="0" flipV="0">
            <a:off x="533400" y="419100"/>
            <a:ext cx="11125200" cy="419100"/>
          </a:xfrm>
          <a:prstGeom prst="rect"/>
        </p:spPr>
        <p:txBody>
          <a:bodyPr wrap="none" lIns="0" tIns="0" rIns="0" bIns="0"/>
          <a:p>
            <a:pPr>
              <a:lnSpc>
                <a:spcPct val="130000"/>
              </a:lnSpc>
            </a:pPr>
            <a:r>
              <a:rPr lang="en-US" sz="2100" b="1">
                <a:solidFill>
                  <a:srgbClr val="061F32"/>
                </a:solidFill>
                <a:latin typeface="Arial"/>
                <a:ea typeface="Arial"/>
              </a:rPr>
              <a:t>TA/EG 8/17 </a:t>
            </a:r>
            <a:r>
              <a:rPr lang="zh-CN" sz="2100" b="1">
                <a:solidFill>
                  <a:srgbClr val="061F32"/>
                </a:solidFill>
                <a:latin typeface="Arial"/>
                <a:ea typeface="Arial"/>
              </a:rPr>
              <a:t>起持续溢价，</a:t>
            </a:r>
            <a:r>
              <a:rPr lang="en-US" sz="2100" b="1">
                <a:solidFill>
                  <a:srgbClr val="061F32"/>
                </a:solidFill>
                <a:latin typeface="Arial"/>
                <a:ea typeface="Arial"/>
              </a:rPr>
              <a:t>8/24 </a:t>
            </a:r>
            <a:r>
              <a:rPr lang="zh-CN" sz="2100" b="1">
                <a:solidFill>
                  <a:srgbClr val="061F32"/>
                </a:solidFill>
                <a:latin typeface="Arial"/>
                <a:ea typeface="Arial"/>
              </a:rPr>
              <a:t>回落仍高于均价（</a:t>
            </a:r>
            <a:r>
              <a:rPr lang="en-US" sz="2100" b="1">
                <a:solidFill>
                  <a:srgbClr val="061F32"/>
                </a:solidFill>
                <a:latin typeface="Arial"/>
                <a:ea typeface="Arial"/>
              </a:rPr>
              <a:t>+105/+521</a:t>
            </a:r>
            <a:r>
              <a:rPr lang="zh-CN" sz="2100" b="1">
                <a:solidFill>
                  <a:srgbClr val="061F32"/>
                </a:solidFill>
                <a:latin typeface="Arial"/>
                <a:ea typeface="Arial"/>
              </a:rPr>
              <a:t>），基差升水</a:t>
            </a:r>
            <a:r>
              <a:rPr lang="en-US" sz="2100" b="1">
                <a:solidFill>
                  <a:srgbClr val="061F32"/>
                </a:solidFill>
                <a:latin typeface="Arial"/>
                <a:ea typeface="Arial"/>
              </a:rPr>
              <a:t> 8.7%/8.9%</a:t>
            </a:r>
            <a:endParaRPr/>
          </a:p>
        </p:txBody>
      </p:sp>
      <p:sp>
        <p:nvSpPr>
          <p:cNvPr id="234" name=""/>
          <p:cNvSpPr/>
          <p:nvPr/>
        </p:nvSpPr>
        <p:spPr>
          <a:xfrm rot="0" flipH="0" flipV="0">
            <a:off x="533400" y="952500"/>
            <a:ext cx="11125200" cy="9525"/>
          </a:xfrm>
          <a:prstGeom prst="rect">
            <a:avLst/>
          </a:prstGeom>
          <a:solidFill>
            <a:srgbClr val="061F32"/>
          </a:solidFill>
          <a:ln/>
        </p:spPr>
        <p:txBody>
          <a:bodyPr/>
          <a:p/>
        </p:txBody>
      </p:sp>
      <p:graphicFrame>
        <p:nvGraphicFramePr>
          <p:cNvPr id="235" name="235"/>
          <p:cNvGraphicFramePr/>
          <p:nvPr/>
        </p:nvGraphicFramePr>
        <p:xfrm rot="0" flipH="0" flipV="0">
          <a:off x="533400" y="1476375"/>
          <a:ext cx="6477000" cy="1762125"/>
        </p:xfrm>
        <a:graphic>
          <a:graphicData uri="http://schemas.openxmlformats.org/drawingml/2006/chart">
            <c:chart r:id="rId0"/>
          </a:graphicData>
        </a:graphic>
      </p:graphicFrame>
      <p:graphicFrame>
        <p:nvGraphicFramePr>
          <p:cNvPr id="236" name="236"/>
          <p:cNvGraphicFramePr/>
          <p:nvPr/>
        </p:nvGraphicFramePr>
        <p:xfrm rot="0" flipH="0" flipV="0">
          <a:off x="533400" y="3352800"/>
          <a:ext cx="6477000" cy="1762125"/>
        </p:xfrm>
        <a:graphic>
          <a:graphicData uri="http://schemas.openxmlformats.org/drawingml/2006/chart">
            <c:chart r:id="rId1"/>
          </a:graphicData>
        </a:graphic>
      </p:graphicFrame>
      <p:sp>
        <p:nvSpPr>
          <p:cNvPr id="237" name=""/>
          <p:cNvSpPr/>
          <p:nvPr/>
        </p:nvSpPr>
        <p:spPr>
          <a:xfrm rot="0" flipH="0" flipV="0">
            <a:off x="561975" y="5191125"/>
            <a:ext cx="6477000" cy="762000"/>
          </a:xfrm>
          <a:prstGeom prst="rect">
            <a:avLst/>
          </a:prstGeom>
          <a:solidFill>
            <a:srgbClr val="F5F7FA"/>
          </a:solidFill>
          <a:ln/>
        </p:spPr>
        <p:txBody>
          <a:bodyPr/>
          <a:p/>
        </p:txBody>
      </p:sp>
      <p:sp>
        <p:nvSpPr>
          <p:cNvPr id="238" name=""/>
          <p:cNvSpPr/>
          <p:nvPr/>
        </p:nvSpPr>
        <p:spPr>
          <a:xfrm rot="0" flipH="0" flipV="0">
            <a:off x="533400" y="5191125"/>
            <a:ext cx="6505575" cy="762000"/>
          </a:xfrm>
          <a:custGeom>
            <a:pathLst>
              <a:path w="683" h="80">
                <a:moveTo>
                  <a:pt x="0" y="0"/>
                </a:moveTo>
                <a:lnTo>
                  <a:pt x="3" y="0"/>
                </a:lnTo>
                <a:lnTo>
                  <a:pt x="3" y="80"/>
                </a:lnTo>
                <a:lnTo>
                  <a:pt x="0" y="80"/>
                </a:lnTo>
                <a:close/>
              </a:path>
            </a:pathLst>
          </a:custGeom>
          <a:solidFill>
            <a:srgbClr val="061F32"/>
          </a:solidFill>
          <a:ln/>
        </p:spPr>
        <p:txBody>
          <a:bodyPr/>
          <a:p/>
        </p:txBody>
      </p:sp>
      <p:sp>
        <p:nvSpPr>
          <p:cNvPr id="239" name="" descr="{&quot;isTemplate&quot;:true,&quot;type&quot;:&quot;text&quot;}"/>
          <p:cNvSpPr txBox="1"/>
          <p:nvPr/>
        </p:nvSpPr>
        <p:spPr>
          <a:xfrm rot="0" flipH="0" flipV="0">
            <a:off x="714375" y="5286375"/>
            <a:ext cx="6143625" cy="571500"/>
          </a:xfrm>
          <a:prstGeom prst="rect"/>
        </p:spPr>
        <p:txBody>
          <a:bodyPr wrap="square" lIns="0" tIns="0" rIns="0" bIns="0">
            <a:normAutofit/>
          </a:bodyPr>
          <a:p>
            <a:pPr>
              <a:lnSpc>
                <a:spcPct val="145000"/>
              </a:lnSpc>
            </a:pPr>
            <a:r>
              <a:rPr lang="zh-CN" sz="1275">
                <a:solidFill>
                  <a:srgbClr val="44546A"/>
                </a:solidFill>
                <a:latin typeface="Arial"/>
                <a:ea typeface="Arial"/>
              </a:rPr>
              <a:t>两品种</a:t>
            </a:r>
            <a:r>
              <a:rPr lang="en-US" sz="1275">
                <a:solidFill>
                  <a:srgbClr val="44546A"/>
                </a:solidFill>
                <a:latin typeface="Arial"/>
                <a:ea typeface="Arial"/>
              </a:rPr>
              <a:t> 8/12–8/14 </a:t>
            </a:r>
            <a:r>
              <a:rPr lang="zh-CN" sz="1275">
                <a:solidFill>
                  <a:srgbClr val="44546A"/>
                </a:solidFill>
                <a:latin typeface="Arial"/>
                <a:ea typeface="Arial"/>
              </a:rPr>
              <a:t>均贴着均价整理，</a:t>
            </a:r>
            <a:r>
              <a:rPr lang="en-US" sz="1275">
                <a:solidFill>
                  <a:srgbClr val="44546A"/>
                </a:solidFill>
                <a:latin typeface="Arial"/>
                <a:ea typeface="Arial"/>
              </a:rPr>
              <a:t>8/17 </a:t>
            </a:r>
            <a:r>
              <a:rPr lang="zh-CN" sz="1275">
                <a:solidFill>
                  <a:srgbClr val="44546A"/>
                </a:solidFill>
                <a:latin typeface="Arial"/>
                <a:ea typeface="Arial"/>
              </a:rPr>
              <a:t>起跳升并持续溢价，</a:t>
            </a:r>
            <a:r>
              <a:rPr lang="en-US" sz="1275">
                <a:solidFill>
                  <a:srgbClr val="44546A"/>
                </a:solidFill>
                <a:latin typeface="Arial"/>
                <a:ea typeface="Arial"/>
              </a:rPr>
              <a:t>8/24 </a:t>
            </a:r>
            <a:r>
              <a:rPr lang="zh-CN" sz="1275">
                <a:solidFill>
                  <a:srgbClr val="44546A"/>
                </a:solidFill>
                <a:latin typeface="Arial"/>
                <a:ea typeface="Arial"/>
              </a:rPr>
              <a:t>回落仍高于均价——双品种处窗口高位，正是</a:t>
            </a:r>
            <a:r>
              <a:rPr lang="zh-CN" sz="1275" b="1">
                <a:solidFill>
                  <a:srgbClr val="061F32"/>
                </a:solidFill>
                <a:latin typeface="Arial"/>
                <a:ea typeface="Arial"/>
              </a:rPr>
              <a:t>『不急于点价、移仓等待』</a:t>
            </a:r>
            <a:r>
              <a:rPr lang="zh-CN" sz="1275">
                <a:solidFill>
                  <a:srgbClr val="44546A"/>
                </a:solidFill>
                <a:latin typeface="Arial"/>
                <a:ea typeface="Arial"/>
              </a:rPr>
              <a:t>的现状依据。</a:t>
            </a:r>
            <a:endParaRPr/>
          </a:p>
        </p:txBody>
      </p:sp>
      <p:sp>
        <p:nvSpPr>
          <p:cNvPr id="240" name=""/>
          <p:cNvSpPr/>
          <p:nvPr/>
        </p:nvSpPr>
        <p:spPr>
          <a:xfrm rot="0" flipH="0" flipV="0">
            <a:off x="7315200" y="1476375"/>
            <a:ext cx="2114550" cy="971550"/>
          </a:xfrm>
          <a:prstGeom prst="rect">
            <a:avLst/>
          </a:prstGeom>
          <a:solidFill>
            <a:srgbClr val="FDF3F3"/>
          </a:solidFill>
          <a:ln/>
        </p:spPr>
        <p:txBody>
          <a:bodyPr/>
          <a:p/>
        </p:txBody>
      </p:sp>
      <p:sp>
        <p:nvSpPr>
          <p:cNvPr id="241" name="" descr="{&quot;isTemplate&quot;:true,&quot;type&quot;:&quot;text&quot;}"/>
          <p:cNvSpPr txBox="1"/>
          <p:nvPr/>
        </p:nvSpPr>
        <p:spPr>
          <a:xfrm rot="0" flipH="0" flipV="0">
            <a:off x="7448550" y="1638300"/>
            <a:ext cx="1847850" cy="152400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en-US" sz="975">
                <a:solidFill>
                  <a:srgbClr val="808080"/>
                </a:solidFill>
                <a:latin typeface="Arial"/>
                <a:ea typeface="Arial"/>
              </a:rPr>
              <a:t>TA </a:t>
            </a:r>
            <a:r>
              <a:rPr lang="zh-CN" sz="975">
                <a:solidFill>
                  <a:srgbClr val="808080"/>
                </a:solidFill>
                <a:latin typeface="Arial"/>
                <a:ea typeface="Arial"/>
              </a:rPr>
              <a:t>结算价（</a:t>
            </a:r>
            <a:r>
              <a:rPr lang="en-US" sz="975">
                <a:solidFill>
                  <a:srgbClr val="808080"/>
                </a:solidFill>
                <a:latin typeface="Arial"/>
                <a:ea typeface="Arial"/>
              </a:rPr>
              <a:t>8/24</a:t>
            </a:r>
            <a:r>
              <a:rPr lang="zh-CN" sz="975">
                <a:solidFill>
                  <a:srgbClr val="808080"/>
                </a:solidFill>
                <a:latin typeface="Arial"/>
                <a:ea typeface="Arial"/>
              </a:rPr>
              <a:t>）</a:t>
            </a:r>
            <a:endParaRPr/>
          </a:p>
        </p:txBody>
      </p:sp>
      <p:sp>
        <p:nvSpPr>
          <p:cNvPr id="242" name="" descr="{&quot;isTemplate&quot;:true,&quot;type&quot;:&quot;text&quot;}"/>
          <p:cNvSpPr txBox="1"/>
          <p:nvPr/>
        </p:nvSpPr>
        <p:spPr>
          <a:xfrm rot="0" flipH="0" flipV="0">
            <a:off x="7448550" y="1790700"/>
            <a:ext cx="1847850" cy="342900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en-US" sz="2250" b="1">
                <a:solidFill>
                  <a:srgbClr val="5A0E13"/>
                </a:solidFill>
                <a:latin typeface="Arial"/>
                <a:ea typeface="Arial"/>
              </a:rPr>
              <a:t>5912 </a:t>
            </a:r>
            <a:r>
              <a:rPr lang="zh-CN" sz="2250" b="1">
                <a:solidFill>
                  <a:srgbClr val="5A0E13"/>
                </a:solidFill>
                <a:latin typeface="Arial"/>
                <a:ea typeface="Arial"/>
              </a:rPr>
              <a:t>元</a:t>
            </a:r>
            <a:endParaRPr/>
          </a:p>
        </p:txBody>
      </p:sp>
      <p:sp>
        <p:nvSpPr>
          <p:cNvPr id="243" name="" descr="{&quot;isTemplate&quot;:true,&quot;type&quot;:&quot;text&quot;}"/>
          <p:cNvSpPr txBox="1"/>
          <p:nvPr/>
        </p:nvSpPr>
        <p:spPr>
          <a:xfrm rot="0" flipH="0" flipV="0">
            <a:off x="7448550" y="2133600"/>
            <a:ext cx="1847850" cy="161925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zh-CN" sz="1050">
                <a:solidFill>
                  <a:srgbClr val="808080"/>
                </a:solidFill>
                <a:latin typeface="Arial"/>
                <a:ea typeface="Arial"/>
              </a:rPr>
              <a:t>高于均价</a:t>
            </a:r>
            <a:r>
              <a:rPr lang="en-US" sz="1050">
                <a:solidFill>
                  <a:srgbClr val="808080"/>
                </a:solidFill>
                <a:latin typeface="Arial"/>
                <a:ea typeface="Arial"/>
              </a:rPr>
              <a:t> +105</a:t>
            </a:r>
            <a:r>
              <a:rPr lang="zh-CN" sz="1050">
                <a:solidFill>
                  <a:srgbClr val="808080"/>
                </a:solidFill>
                <a:latin typeface="Arial"/>
                <a:ea typeface="Arial"/>
              </a:rPr>
              <a:t>（</a:t>
            </a:r>
            <a:r>
              <a:rPr lang="en-US" sz="1050">
                <a:solidFill>
                  <a:srgbClr val="808080"/>
                </a:solidFill>
                <a:latin typeface="Arial"/>
                <a:ea typeface="Arial"/>
              </a:rPr>
              <a:t>+1.8%</a:t>
            </a:r>
            <a:r>
              <a:rPr lang="zh-CN" sz="1050">
                <a:solidFill>
                  <a:srgbClr val="808080"/>
                </a:solidFill>
                <a:latin typeface="Arial"/>
                <a:ea typeface="Arial"/>
              </a:rPr>
              <a:t>）</a:t>
            </a:r>
            <a:endParaRPr/>
          </a:p>
        </p:txBody>
      </p:sp>
      <p:sp>
        <p:nvSpPr>
          <p:cNvPr id="244" name=""/>
          <p:cNvSpPr/>
          <p:nvPr/>
        </p:nvSpPr>
        <p:spPr>
          <a:xfrm rot="0" flipH="0" flipV="0">
            <a:off x="9544050" y="1476375"/>
            <a:ext cx="2114550" cy="971550"/>
          </a:xfrm>
          <a:prstGeom prst="rect">
            <a:avLst/>
          </a:prstGeom>
          <a:solidFill>
            <a:srgbClr val="FDF3F3"/>
          </a:solidFill>
          <a:ln/>
        </p:spPr>
        <p:txBody>
          <a:bodyPr/>
          <a:p/>
        </p:txBody>
      </p:sp>
      <p:sp>
        <p:nvSpPr>
          <p:cNvPr id="245" name="" descr="{&quot;isTemplate&quot;:true,&quot;type&quot;:&quot;text&quot;}"/>
          <p:cNvSpPr txBox="1"/>
          <p:nvPr/>
        </p:nvSpPr>
        <p:spPr>
          <a:xfrm rot="0" flipH="0" flipV="0">
            <a:off x="9677400" y="1638300"/>
            <a:ext cx="1847850" cy="152400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en-US" sz="975">
                <a:solidFill>
                  <a:srgbClr val="808080"/>
                </a:solidFill>
                <a:latin typeface="Arial"/>
                <a:ea typeface="Arial"/>
              </a:rPr>
              <a:t>EG </a:t>
            </a:r>
            <a:r>
              <a:rPr lang="zh-CN" sz="975">
                <a:solidFill>
                  <a:srgbClr val="808080"/>
                </a:solidFill>
                <a:latin typeface="Arial"/>
                <a:ea typeface="Arial"/>
              </a:rPr>
              <a:t>结算价（</a:t>
            </a:r>
            <a:r>
              <a:rPr lang="en-US" sz="975">
                <a:solidFill>
                  <a:srgbClr val="808080"/>
                </a:solidFill>
                <a:latin typeface="Arial"/>
                <a:ea typeface="Arial"/>
              </a:rPr>
              <a:t>8/24</a:t>
            </a:r>
            <a:r>
              <a:rPr lang="zh-CN" sz="975">
                <a:solidFill>
                  <a:srgbClr val="808080"/>
                </a:solidFill>
                <a:latin typeface="Arial"/>
                <a:ea typeface="Arial"/>
              </a:rPr>
              <a:t>）</a:t>
            </a:r>
            <a:endParaRPr/>
          </a:p>
        </p:txBody>
      </p:sp>
      <p:sp>
        <p:nvSpPr>
          <p:cNvPr id="246" name="" descr="{&quot;isTemplate&quot;:true,&quot;type&quot;:&quot;text&quot;}"/>
          <p:cNvSpPr txBox="1"/>
          <p:nvPr/>
        </p:nvSpPr>
        <p:spPr>
          <a:xfrm rot="0" flipH="0" flipV="0">
            <a:off x="9677400" y="1790700"/>
            <a:ext cx="1847850" cy="342900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en-US" sz="2250" b="1">
                <a:solidFill>
                  <a:srgbClr val="5A0E13"/>
                </a:solidFill>
                <a:latin typeface="Arial"/>
                <a:ea typeface="Arial"/>
              </a:rPr>
              <a:t>5501 </a:t>
            </a:r>
            <a:r>
              <a:rPr lang="zh-CN" sz="2250" b="1">
                <a:solidFill>
                  <a:srgbClr val="5A0E13"/>
                </a:solidFill>
                <a:latin typeface="Arial"/>
                <a:ea typeface="Arial"/>
              </a:rPr>
              <a:t>元</a:t>
            </a:r>
            <a:endParaRPr/>
          </a:p>
        </p:txBody>
      </p:sp>
      <p:sp>
        <p:nvSpPr>
          <p:cNvPr id="247" name="" descr="{&quot;isTemplate&quot;:true,&quot;type&quot;:&quot;text&quot;}"/>
          <p:cNvSpPr txBox="1"/>
          <p:nvPr/>
        </p:nvSpPr>
        <p:spPr>
          <a:xfrm rot="0" flipH="0" flipV="0">
            <a:off x="9677400" y="2133600"/>
            <a:ext cx="1847850" cy="161925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zh-CN" sz="1050">
                <a:solidFill>
                  <a:srgbClr val="808080"/>
                </a:solidFill>
                <a:latin typeface="Arial"/>
                <a:ea typeface="Arial"/>
              </a:rPr>
              <a:t>高于均价</a:t>
            </a:r>
            <a:r>
              <a:rPr lang="en-US" sz="1050">
                <a:solidFill>
                  <a:srgbClr val="808080"/>
                </a:solidFill>
                <a:latin typeface="Arial"/>
                <a:ea typeface="Arial"/>
              </a:rPr>
              <a:t> +521</a:t>
            </a:r>
            <a:r>
              <a:rPr lang="zh-CN" sz="1050">
                <a:solidFill>
                  <a:srgbClr val="808080"/>
                </a:solidFill>
                <a:latin typeface="Arial"/>
                <a:ea typeface="Arial"/>
              </a:rPr>
              <a:t>（</a:t>
            </a:r>
            <a:r>
              <a:rPr lang="en-US" sz="1050">
                <a:solidFill>
                  <a:srgbClr val="808080"/>
                </a:solidFill>
                <a:latin typeface="Arial"/>
                <a:ea typeface="Arial"/>
              </a:rPr>
              <a:t>+10.5%</a:t>
            </a:r>
            <a:r>
              <a:rPr lang="zh-CN" sz="1050">
                <a:solidFill>
                  <a:srgbClr val="808080"/>
                </a:solidFill>
                <a:latin typeface="Arial"/>
                <a:ea typeface="Arial"/>
              </a:rPr>
              <a:t>）</a:t>
            </a:r>
            <a:endParaRPr/>
          </a:p>
        </p:txBody>
      </p:sp>
      <p:sp>
        <p:nvSpPr>
          <p:cNvPr id="248" name=""/>
          <p:cNvSpPr/>
          <p:nvPr/>
        </p:nvSpPr>
        <p:spPr>
          <a:xfrm rot="0" flipH="0" flipV="0">
            <a:off x="7315200" y="2562225"/>
            <a:ext cx="2114550" cy="971550"/>
          </a:xfrm>
          <a:prstGeom prst="rect">
            <a:avLst/>
          </a:prstGeom>
          <a:solidFill>
            <a:srgbClr val="F5F7FA"/>
          </a:solidFill>
          <a:ln/>
        </p:spPr>
        <p:txBody>
          <a:bodyPr/>
          <a:p/>
        </p:txBody>
      </p:sp>
      <p:sp>
        <p:nvSpPr>
          <p:cNvPr id="249" name="" descr="{&quot;isTemplate&quot;:true,&quot;type&quot;:&quot;text&quot;}"/>
          <p:cNvSpPr txBox="1"/>
          <p:nvPr/>
        </p:nvSpPr>
        <p:spPr>
          <a:xfrm rot="0" flipH="0" flipV="0">
            <a:off x="7448550" y="2724150"/>
            <a:ext cx="1847850" cy="152400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en-US" sz="975">
                <a:solidFill>
                  <a:srgbClr val="808080"/>
                </a:solidFill>
                <a:latin typeface="Arial"/>
                <a:ea typeface="Arial"/>
              </a:rPr>
              <a:t>TA </a:t>
            </a:r>
            <a:r>
              <a:rPr lang="zh-CN" sz="975">
                <a:solidFill>
                  <a:srgbClr val="808080"/>
                </a:solidFill>
                <a:latin typeface="Arial"/>
                <a:ea typeface="Arial"/>
              </a:rPr>
              <a:t>窗口均价（</a:t>
            </a:r>
            <a:r>
              <a:rPr lang="en-US" sz="975">
                <a:solidFill>
                  <a:srgbClr val="808080"/>
                </a:solidFill>
                <a:latin typeface="Arial"/>
                <a:ea typeface="Arial"/>
              </a:rPr>
              <a:t>21 </a:t>
            </a:r>
            <a:r>
              <a:rPr lang="zh-CN" sz="975">
                <a:solidFill>
                  <a:srgbClr val="808080"/>
                </a:solidFill>
                <a:latin typeface="Arial"/>
                <a:ea typeface="Arial"/>
              </a:rPr>
              <a:t>日）</a:t>
            </a:r>
            <a:endParaRPr/>
          </a:p>
        </p:txBody>
      </p:sp>
      <p:sp>
        <p:nvSpPr>
          <p:cNvPr id="250" name="" descr="{&quot;isTemplate&quot;:true,&quot;type&quot;:&quot;text&quot;}"/>
          <p:cNvSpPr txBox="1"/>
          <p:nvPr/>
        </p:nvSpPr>
        <p:spPr>
          <a:xfrm rot="0" flipH="0" flipV="0">
            <a:off x="7448550" y="2876550"/>
            <a:ext cx="1847850" cy="342900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en-US" sz="2250" b="1">
                <a:solidFill>
                  <a:srgbClr val="061F32"/>
                </a:solidFill>
                <a:latin typeface="Arial"/>
                <a:ea typeface="Arial"/>
              </a:rPr>
              <a:t>5807 </a:t>
            </a:r>
            <a:r>
              <a:rPr lang="zh-CN" sz="2250" b="1">
                <a:solidFill>
                  <a:srgbClr val="061F32"/>
                </a:solidFill>
                <a:latin typeface="Arial"/>
                <a:ea typeface="Arial"/>
              </a:rPr>
              <a:t>元</a:t>
            </a:r>
            <a:endParaRPr/>
          </a:p>
        </p:txBody>
      </p:sp>
      <p:sp>
        <p:nvSpPr>
          <p:cNvPr id="251" name="" descr="{&quot;isTemplate&quot;:true,&quot;type&quot;:&quot;text&quot;}"/>
          <p:cNvSpPr txBox="1"/>
          <p:nvPr/>
        </p:nvSpPr>
        <p:spPr>
          <a:xfrm rot="0" flipH="0" flipV="0">
            <a:off x="7448550" y="3219450"/>
            <a:ext cx="1847850" cy="161925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en-US" sz="1050">
                <a:solidFill>
                  <a:srgbClr val="808080"/>
                </a:solidFill>
                <a:latin typeface="Arial"/>
                <a:ea typeface="Arial"/>
              </a:rPr>
              <a:t>25–24 </a:t>
            </a:r>
            <a:r>
              <a:rPr lang="zh-CN" sz="1050">
                <a:solidFill>
                  <a:srgbClr val="808080"/>
                </a:solidFill>
                <a:latin typeface="Arial"/>
                <a:ea typeface="Arial"/>
              </a:rPr>
              <a:t>滚动窗口</a:t>
            </a:r>
            <a:r>
              <a:rPr lang="en-US" sz="1050">
                <a:solidFill>
                  <a:srgbClr val="808080"/>
                </a:solidFill>
                <a:latin typeface="Arial"/>
                <a:ea typeface="Arial"/>
              </a:rPr>
              <a:t> · 21 </a:t>
            </a:r>
            <a:r>
              <a:rPr lang="zh-CN" sz="1050">
                <a:solidFill>
                  <a:srgbClr val="808080"/>
                </a:solidFill>
                <a:latin typeface="Arial"/>
                <a:ea typeface="Arial"/>
              </a:rPr>
              <a:t>交易日</a:t>
            </a:r>
            <a:endParaRPr/>
          </a:p>
        </p:txBody>
      </p:sp>
      <p:sp>
        <p:nvSpPr>
          <p:cNvPr id="252" name=""/>
          <p:cNvSpPr/>
          <p:nvPr/>
        </p:nvSpPr>
        <p:spPr>
          <a:xfrm rot="0" flipH="0" flipV="0">
            <a:off x="9544050" y="2562225"/>
            <a:ext cx="2114550" cy="971550"/>
          </a:xfrm>
          <a:prstGeom prst="rect">
            <a:avLst/>
          </a:prstGeom>
          <a:solidFill>
            <a:srgbClr val="F5F7FA"/>
          </a:solidFill>
          <a:ln/>
        </p:spPr>
        <p:txBody>
          <a:bodyPr/>
          <a:p/>
        </p:txBody>
      </p:sp>
      <p:sp>
        <p:nvSpPr>
          <p:cNvPr id="253" name="" descr="{&quot;isTemplate&quot;:true,&quot;type&quot;:&quot;text&quot;}"/>
          <p:cNvSpPr txBox="1"/>
          <p:nvPr/>
        </p:nvSpPr>
        <p:spPr>
          <a:xfrm rot="0" flipH="0" flipV="0">
            <a:off x="9677400" y="2724150"/>
            <a:ext cx="1847850" cy="152400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en-US" sz="975">
                <a:solidFill>
                  <a:srgbClr val="808080"/>
                </a:solidFill>
                <a:latin typeface="Arial"/>
                <a:ea typeface="Arial"/>
              </a:rPr>
              <a:t>EG </a:t>
            </a:r>
            <a:r>
              <a:rPr lang="zh-CN" sz="975">
                <a:solidFill>
                  <a:srgbClr val="808080"/>
                </a:solidFill>
                <a:latin typeface="Arial"/>
                <a:ea typeface="Arial"/>
              </a:rPr>
              <a:t>窗口均价（</a:t>
            </a:r>
            <a:r>
              <a:rPr lang="en-US" sz="975">
                <a:solidFill>
                  <a:srgbClr val="808080"/>
                </a:solidFill>
                <a:latin typeface="Arial"/>
                <a:ea typeface="Arial"/>
              </a:rPr>
              <a:t>21 </a:t>
            </a:r>
            <a:r>
              <a:rPr lang="zh-CN" sz="975">
                <a:solidFill>
                  <a:srgbClr val="808080"/>
                </a:solidFill>
                <a:latin typeface="Arial"/>
                <a:ea typeface="Arial"/>
              </a:rPr>
              <a:t>日）</a:t>
            </a:r>
            <a:endParaRPr/>
          </a:p>
        </p:txBody>
      </p:sp>
      <p:sp>
        <p:nvSpPr>
          <p:cNvPr id="254" name="" descr="{&quot;isTemplate&quot;:true,&quot;type&quot;:&quot;text&quot;}"/>
          <p:cNvSpPr txBox="1"/>
          <p:nvPr/>
        </p:nvSpPr>
        <p:spPr>
          <a:xfrm rot="0" flipH="0" flipV="0">
            <a:off x="9677400" y="2876550"/>
            <a:ext cx="1847850" cy="342900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en-US" sz="2250" b="1">
                <a:solidFill>
                  <a:srgbClr val="061F32"/>
                </a:solidFill>
                <a:latin typeface="Arial"/>
                <a:ea typeface="Arial"/>
              </a:rPr>
              <a:t>4980 </a:t>
            </a:r>
            <a:r>
              <a:rPr lang="zh-CN" sz="2250" b="1">
                <a:solidFill>
                  <a:srgbClr val="061F32"/>
                </a:solidFill>
                <a:latin typeface="Arial"/>
                <a:ea typeface="Arial"/>
              </a:rPr>
              <a:t>元</a:t>
            </a:r>
            <a:endParaRPr/>
          </a:p>
        </p:txBody>
      </p:sp>
      <p:sp>
        <p:nvSpPr>
          <p:cNvPr id="255" name="" descr="{&quot;isTemplate&quot;:true,&quot;type&quot;:&quot;text&quot;}"/>
          <p:cNvSpPr txBox="1"/>
          <p:nvPr/>
        </p:nvSpPr>
        <p:spPr>
          <a:xfrm rot="0" flipH="0" flipV="0">
            <a:off x="9677400" y="3219450"/>
            <a:ext cx="1847850" cy="161925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en-US" sz="1050">
                <a:solidFill>
                  <a:srgbClr val="808080"/>
                </a:solidFill>
                <a:latin typeface="Arial"/>
                <a:ea typeface="Arial"/>
              </a:rPr>
              <a:t>25–24 </a:t>
            </a:r>
            <a:r>
              <a:rPr lang="zh-CN" sz="1050">
                <a:solidFill>
                  <a:srgbClr val="808080"/>
                </a:solidFill>
                <a:latin typeface="Arial"/>
                <a:ea typeface="Arial"/>
              </a:rPr>
              <a:t>滚动窗口</a:t>
            </a:r>
            <a:r>
              <a:rPr lang="en-US" sz="1050">
                <a:solidFill>
                  <a:srgbClr val="808080"/>
                </a:solidFill>
                <a:latin typeface="Arial"/>
                <a:ea typeface="Arial"/>
              </a:rPr>
              <a:t> · 21 </a:t>
            </a:r>
            <a:r>
              <a:rPr lang="zh-CN" sz="1050">
                <a:solidFill>
                  <a:srgbClr val="808080"/>
                </a:solidFill>
                <a:latin typeface="Arial"/>
                <a:ea typeface="Arial"/>
              </a:rPr>
              <a:t>交易日</a:t>
            </a:r>
            <a:endParaRPr/>
          </a:p>
        </p:txBody>
      </p:sp>
      <p:sp>
        <p:nvSpPr>
          <p:cNvPr id="256" name=""/>
          <p:cNvSpPr/>
          <p:nvPr/>
        </p:nvSpPr>
        <p:spPr>
          <a:xfrm rot="0" flipH="0" flipV="0">
            <a:off x="7315200" y="3648075"/>
            <a:ext cx="2114550" cy="962025"/>
          </a:xfrm>
          <a:prstGeom prst="rect">
            <a:avLst/>
          </a:prstGeom>
          <a:solidFill>
            <a:srgbClr val="F5F7FA"/>
          </a:solidFill>
          <a:ln/>
        </p:spPr>
        <p:txBody>
          <a:bodyPr/>
          <a:p/>
        </p:txBody>
      </p:sp>
      <p:sp>
        <p:nvSpPr>
          <p:cNvPr id="257" name="" descr="{&quot;isTemplate&quot;:true,&quot;type&quot;:&quot;text&quot;}"/>
          <p:cNvSpPr txBox="1"/>
          <p:nvPr/>
        </p:nvSpPr>
        <p:spPr>
          <a:xfrm rot="0" flipH="0" flipV="0">
            <a:off x="7448550" y="3800475"/>
            <a:ext cx="1847850" cy="152400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en-US" sz="975">
                <a:solidFill>
                  <a:srgbClr val="808080"/>
                </a:solidFill>
                <a:latin typeface="Arial"/>
                <a:ea typeface="Arial"/>
              </a:rPr>
              <a:t>TA CCF </a:t>
            </a:r>
            <a:r>
              <a:rPr lang="zh-CN" sz="975">
                <a:solidFill>
                  <a:srgbClr val="808080"/>
                </a:solidFill>
                <a:latin typeface="Arial"/>
                <a:ea typeface="Arial"/>
              </a:rPr>
              <a:t>现货基差</a:t>
            </a:r>
            <a:endParaRPr/>
          </a:p>
        </p:txBody>
      </p:sp>
      <p:sp>
        <p:nvSpPr>
          <p:cNvPr id="258" name="" descr="{&quot;isTemplate&quot;:true,&quot;type&quot;:&quot;text&quot;}"/>
          <p:cNvSpPr txBox="1"/>
          <p:nvPr/>
        </p:nvSpPr>
        <p:spPr>
          <a:xfrm rot="0" flipH="0" flipV="0">
            <a:off x="7448550" y="3952875"/>
            <a:ext cx="1847850" cy="342900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en-US" sz="2250" b="1">
                <a:solidFill>
                  <a:srgbClr val="061F32"/>
                </a:solidFill>
                <a:latin typeface="Arial"/>
                <a:ea typeface="Arial"/>
              </a:rPr>
              <a:t>516 </a:t>
            </a:r>
            <a:r>
              <a:rPr lang="zh-CN" sz="2250" b="1">
                <a:solidFill>
                  <a:srgbClr val="061F32"/>
                </a:solidFill>
                <a:latin typeface="Arial"/>
                <a:ea typeface="Arial"/>
              </a:rPr>
              <a:t>元</a:t>
            </a:r>
            <a:endParaRPr/>
          </a:p>
        </p:txBody>
      </p:sp>
      <p:sp>
        <p:nvSpPr>
          <p:cNvPr id="259" name="" descr="{&quot;isTemplate&quot;:true,&quot;type&quot;:&quot;text&quot;}"/>
          <p:cNvSpPr txBox="1"/>
          <p:nvPr/>
        </p:nvSpPr>
        <p:spPr>
          <a:xfrm rot="0" flipH="0" flipV="0">
            <a:off x="7448550" y="4295775"/>
            <a:ext cx="1847850" cy="161925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zh-CN" sz="1050">
                <a:solidFill>
                  <a:srgbClr val="808080"/>
                </a:solidFill>
                <a:latin typeface="Arial"/>
                <a:ea typeface="Arial"/>
              </a:rPr>
              <a:t>现货升水</a:t>
            </a:r>
            <a:r>
              <a:rPr lang="en-US" sz="1050">
                <a:solidFill>
                  <a:srgbClr val="808080"/>
                </a:solidFill>
                <a:latin typeface="Arial"/>
                <a:ea typeface="Arial"/>
              </a:rPr>
              <a:t> 8.7% · </a:t>
            </a:r>
            <a:r>
              <a:rPr lang="zh-CN" sz="1050">
                <a:solidFill>
                  <a:srgbClr val="808080"/>
                </a:solidFill>
                <a:latin typeface="Arial"/>
                <a:ea typeface="Arial"/>
              </a:rPr>
              <a:t>较上期</a:t>
            </a:r>
            <a:r>
              <a:rPr lang="en-US" sz="1050">
                <a:solidFill>
                  <a:srgbClr val="808080"/>
                </a:solidFill>
                <a:latin typeface="Arial"/>
                <a:ea typeface="Arial"/>
              </a:rPr>
              <a:t> +143</a:t>
            </a:r>
            <a:endParaRPr/>
          </a:p>
        </p:txBody>
      </p:sp>
      <p:sp>
        <p:nvSpPr>
          <p:cNvPr id="260" name=""/>
          <p:cNvSpPr/>
          <p:nvPr/>
        </p:nvSpPr>
        <p:spPr>
          <a:xfrm rot="0" flipH="0" flipV="0">
            <a:off x="9544050" y="3648075"/>
            <a:ext cx="2114550" cy="962025"/>
          </a:xfrm>
          <a:prstGeom prst="rect">
            <a:avLst/>
          </a:prstGeom>
          <a:solidFill>
            <a:srgbClr val="F5F7FA"/>
          </a:solidFill>
          <a:ln/>
        </p:spPr>
        <p:txBody>
          <a:bodyPr/>
          <a:p/>
        </p:txBody>
      </p:sp>
      <p:sp>
        <p:nvSpPr>
          <p:cNvPr id="261" name="" descr="{&quot;isTemplate&quot;:true,&quot;type&quot;:&quot;text&quot;}"/>
          <p:cNvSpPr txBox="1"/>
          <p:nvPr/>
        </p:nvSpPr>
        <p:spPr>
          <a:xfrm rot="0" flipH="0" flipV="0">
            <a:off x="9677400" y="3800475"/>
            <a:ext cx="1847850" cy="152400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en-US" sz="975">
                <a:solidFill>
                  <a:srgbClr val="808080"/>
                </a:solidFill>
                <a:latin typeface="Arial"/>
                <a:ea typeface="Arial"/>
              </a:rPr>
              <a:t>EG CCF </a:t>
            </a:r>
            <a:r>
              <a:rPr lang="zh-CN" sz="975">
                <a:solidFill>
                  <a:srgbClr val="808080"/>
                </a:solidFill>
                <a:latin typeface="Arial"/>
                <a:ea typeface="Arial"/>
              </a:rPr>
              <a:t>现货基差</a:t>
            </a:r>
            <a:endParaRPr/>
          </a:p>
        </p:txBody>
      </p:sp>
      <p:sp>
        <p:nvSpPr>
          <p:cNvPr id="262" name="" descr="{&quot;isTemplate&quot;:true,&quot;type&quot;:&quot;text&quot;}"/>
          <p:cNvSpPr txBox="1"/>
          <p:nvPr/>
        </p:nvSpPr>
        <p:spPr>
          <a:xfrm rot="0" flipH="0" flipV="0">
            <a:off x="9677400" y="3952875"/>
            <a:ext cx="1847850" cy="342900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en-US" sz="2250" b="1">
                <a:solidFill>
                  <a:srgbClr val="061F32"/>
                </a:solidFill>
                <a:latin typeface="Arial"/>
                <a:ea typeface="Arial"/>
              </a:rPr>
              <a:t>490 </a:t>
            </a:r>
            <a:r>
              <a:rPr lang="zh-CN" sz="2250" b="1">
                <a:solidFill>
                  <a:srgbClr val="061F32"/>
                </a:solidFill>
                <a:latin typeface="Arial"/>
                <a:ea typeface="Arial"/>
              </a:rPr>
              <a:t>元</a:t>
            </a:r>
            <a:endParaRPr/>
          </a:p>
        </p:txBody>
      </p:sp>
      <p:sp>
        <p:nvSpPr>
          <p:cNvPr id="263" name="" descr="{&quot;isTemplate&quot;:true,&quot;type&quot;:&quot;text&quot;}"/>
          <p:cNvSpPr txBox="1"/>
          <p:nvPr/>
        </p:nvSpPr>
        <p:spPr>
          <a:xfrm rot="0" flipH="0" flipV="0">
            <a:off x="9677400" y="4295775"/>
            <a:ext cx="1847850" cy="161925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zh-CN" sz="1050">
                <a:solidFill>
                  <a:srgbClr val="808080"/>
                </a:solidFill>
                <a:latin typeface="Arial"/>
                <a:ea typeface="Arial"/>
              </a:rPr>
              <a:t>现货升水</a:t>
            </a:r>
            <a:r>
              <a:rPr lang="en-US" sz="1050">
                <a:solidFill>
                  <a:srgbClr val="808080"/>
                </a:solidFill>
                <a:latin typeface="Arial"/>
                <a:ea typeface="Arial"/>
              </a:rPr>
              <a:t> 8.9% · </a:t>
            </a:r>
            <a:r>
              <a:rPr lang="zh-CN" sz="1050">
                <a:solidFill>
                  <a:srgbClr val="808080"/>
                </a:solidFill>
                <a:latin typeface="Arial"/>
                <a:ea typeface="Arial"/>
              </a:rPr>
              <a:t>较上期</a:t>
            </a:r>
            <a:r>
              <a:rPr lang="en-US" sz="1050">
                <a:solidFill>
                  <a:srgbClr val="808080"/>
                </a:solidFill>
                <a:latin typeface="Arial"/>
                <a:ea typeface="Arial"/>
              </a:rPr>
              <a:t> +78</a:t>
            </a:r>
            <a:endParaRPr/>
          </a:p>
        </p:txBody>
      </p:sp>
      <p:sp>
        <p:nvSpPr>
          <p:cNvPr id="264" name=""/>
          <p:cNvSpPr/>
          <p:nvPr/>
        </p:nvSpPr>
        <p:spPr>
          <a:xfrm rot="0" flipH="0" flipV="0">
            <a:off x="7315200" y="4724400"/>
            <a:ext cx="2114550" cy="1133475"/>
          </a:xfrm>
          <a:prstGeom prst="rect">
            <a:avLst/>
          </a:prstGeom>
          <a:solidFill>
            <a:srgbClr val="F5F7FA"/>
          </a:solidFill>
          <a:ln/>
        </p:spPr>
        <p:txBody>
          <a:bodyPr/>
          <a:p/>
        </p:txBody>
      </p:sp>
      <p:sp>
        <p:nvSpPr>
          <p:cNvPr id="265" name="" descr="{&quot;isTemplate&quot;:true,&quot;type&quot;:&quot;text&quot;}"/>
          <p:cNvSpPr txBox="1"/>
          <p:nvPr/>
        </p:nvSpPr>
        <p:spPr>
          <a:xfrm rot="0" flipH="0" flipV="0">
            <a:off x="7448550" y="4886325"/>
            <a:ext cx="1847850" cy="152400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en-US" sz="975">
                <a:solidFill>
                  <a:srgbClr val="808080"/>
                </a:solidFill>
                <a:latin typeface="Arial"/>
                <a:ea typeface="Arial"/>
              </a:rPr>
              <a:t>TA ATR(20) </a:t>
            </a:r>
            <a:r>
              <a:rPr lang="zh-CN" sz="975">
                <a:solidFill>
                  <a:srgbClr val="808080"/>
                </a:solidFill>
                <a:latin typeface="Arial"/>
                <a:ea typeface="Arial"/>
              </a:rPr>
              <a:t>波动</a:t>
            </a:r>
            <a:endParaRPr/>
          </a:p>
        </p:txBody>
      </p:sp>
      <p:sp>
        <p:nvSpPr>
          <p:cNvPr id="266" name="" descr="{&quot;isTemplate&quot;:true,&quot;type&quot;:&quot;text&quot;}"/>
          <p:cNvSpPr txBox="1"/>
          <p:nvPr/>
        </p:nvSpPr>
        <p:spPr>
          <a:xfrm rot="0" flipH="0" flipV="0">
            <a:off x="7448550" y="5038725"/>
            <a:ext cx="1847850" cy="342900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en-US" sz="2250" b="1">
                <a:solidFill>
                  <a:srgbClr val="061F32"/>
                </a:solidFill>
                <a:latin typeface="Arial"/>
                <a:ea typeface="Arial"/>
              </a:rPr>
              <a:t>155 </a:t>
            </a:r>
            <a:r>
              <a:rPr lang="zh-CN" sz="2250" b="1">
                <a:solidFill>
                  <a:srgbClr val="061F32"/>
                </a:solidFill>
                <a:latin typeface="Arial"/>
                <a:ea typeface="Arial"/>
              </a:rPr>
              <a:t>元</a:t>
            </a:r>
            <a:endParaRPr/>
          </a:p>
        </p:txBody>
      </p:sp>
      <p:sp>
        <p:nvSpPr>
          <p:cNvPr id="267" name="" descr="{&quot;isTemplate&quot;:true,&quot;type&quot;:&quot;text&quot;}"/>
          <p:cNvSpPr txBox="1"/>
          <p:nvPr/>
        </p:nvSpPr>
        <p:spPr>
          <a:xfrm rot="0" flipH="0" flipV="0">
            <a:off x="7448550" y="5381625"/>
            <a:ext cx="1847850" cy="323850"/>
          </a:xfrm>
          <a:prstGeom prst="rect"/>
        </p:spPr>
        <p:txBody>
          <a:bodyPr wrap="square" lIns="0" tIns="0" rIns="0" bIns="0">
            <a:normAutofit/>
          </a:bodyPr>
          <a:p>
            <a:pPr>
              <a:lnSpc>
                <a:spcPct val="100000"/>
              </a:lnSpc>
            </a:pPr>
            <a:r>
              <a:rPr lang="zh-CN" sz="1050">
                <a:solidFill>
                  <a:srgbClr val="808080"/>
                </a:solidFill>
                <a:latin typeface="Arial"/>
                <a:ea typeface="Arial"/>
              </a:rPr>
              <a:t>中波动</a:t>
            </a:r>
            <a:r>
              <a:rPr lang="en-US" sz="1050">
                <a:solidFill>
                  <a:srgbClr val="808080"/>
                </a:solidFill>
                <a:latin typeface="Arial"/>
                <a:ea typeface="Arial"/>
              </a:rPr>
              <a:t> · </a:t>
            </a:r>
            <a:r>
              <a:rPr lang="zh-CN" sz="1050">
                <a:solidFill>
                  <a:srgbClr val="808080"/>
                </a:solidFill>
                <a:latin typeface="Arial"/>
                <a:ea typeface="Arial"/>
              </a:rPr>
              <a:t>强烈建议档阈值</a:t>
            </a:r>
            <a:r>
              <a:rPr lang="en-US" sz="1050">
                <a:solidFill>
                  <a:srgbClr val="808080"/>
                </a:solidFill>
                <a:latin typeface="Arial"/>
                <a:ea typeface="Arial"/>
              </a:rPr>
              <a:t> 80 </a:t>
            </a:r>
            <a:r>
              <a:rPr lang="zh-CN" sz="1050">
                <a:solidFill>
                  <a:srgbClr val="808080"/>
                </a:solidFill>
                <a:latin typeface="Arial"/>
                <a:ea typeface="Arial"/>
              </a:rPr>
              <a:t>元（≈½×</a:t>
            </a:r>
            <a:r>
              <a:rPr lang="en-US" sz="1050">
                <a:solidFill>
                  <a:srgbClr val="808080"/>
                </a:solidFill>
                <a:latin typeface="Arial"/>
                <a:ea typeface="Arial"/>
              </a:rPr>
              <a:t>ATR</a:t>
            </a:r>
            <a:r>
              <a:rPr lang="zh-CN" sz="1050">
                <a:solidFill>
                  <a:srgbClr val="808080"/>
                </a:solidFill>
                <a:latin typeface="Arial"/>
                <a:ea typeface="Arial"/>
              </a:rPr>
              <a:t>）</a:t>
            </a:r>
            <a:endParaRPr/>
          </a:p>
        </p:txBody>
      </p:sp>
      <p:sp>
        <p:nvSpPr>
          <p:cNvPr id="268" name=""/>
          <p:cNvSpPr/>
          <p:nvPr/>
        </p:nvSpPr>
        <p:spPr>
          <a:xfrm rot="0" flipH="0" flipV="0">
            <a:off x="9544050" y="4724400"/>
            <a:ext cx="2114550" cy="1133475"/>
          </a:xfrm>
          <a:prstGeom prst="rect">
            <a:avLst/>
          </a:prstGeom>
          <a:solidFill>
            <a:srgbClr val="F5F7FA"/>
          </a:solidFill>
          <a:ln/>
        </p:spPr>
        <p:txBody>
          <a:bodyPr/>
          <a:p/>
        </p:txBody>
      </p:sp>
      <p:sp>
        <p:nvSpPr>
          <p:cNvPr id="269" name="" descr="{&quot;isTemplate&quot;:true,&quot;type&quot;:&quot;text&quot;}"/>
          <p:cNvSpPr txBox="1"/>
          <p:nvPr/>
        </p:nvSpPr>
        <p:spPr>
          <a:xfrm rot="0" flipH="0" flipV="0">
            <a:off x="9677400" y="4886325"/>
            <a:ext cx="1847850" cy="152400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en-US" sz="975">
                <a:solidFill>
                  <a:srgbClr val="808080"/>
                </a:solidFill>
                <a:latin typeface="Arial"/>
                <a:ea typeface="Arial"/>
              </a:rPr>
              <a:t>EG ATR(20) </a:t>
            </a:r>
            <a:r>
              <a:rPr lang="zh-CN" sz="975">
                <a:solidFill>
                  <a:srgbClr val="808080"/>
                </a:solidFill>
                <a:latin typeface="Arial"/>
                <a:ea typeface="Arial"/>
              </a:rPr>
              <a:t>波动</a:t>
            </a:r>
            <a:endParaRPr/>
          </a:p>
        </p:txBody>
      </p:sp>
      <p:sp>
        <p:nvSpPr>
          <p:cNvPr id="270" name="" descr="{&quot;isTemplate&quot;:true,&quot;type&quot;:&quot;text&quot;}"/>
          <p:cNvSpPr txBox="1"/>
          <p:nvPr/>
        </p:nvSpPr>
        <p:spPr>
          <a:xfrm rot="0" flipH="0" flipV="0">
            <a:off x="9677400" y="5038725"/>
            <a:ext cx="1847850" cy="342900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en-US" sz="2250" b="1">
                <a:solidFill>
                  <a:srgbClr val="061F32"/>
                </a:solidFill>
                <a:latin typeface="Arial"/>
                <a:ea typeface="Arial"/>
              </a:rPr>
              <a:t>189 </a:t>
            </a:r>
            <a:r>
              <a:rPr lang="zh-CN" sz="2250" b="1">
                <a:solidFill>
                  <a:srgbClr val="061F32"/>
                </a:solidFill>
                <a:latin typeface="Arial"/>
                <a:ea typeface="Arial"/>
              </a:rPr>
              <a:t>元</a:t>
            </a:r>
            <a:endParaRPr/>
          </a:p>
        </p:txBody>
      </p:sp>
      <p:sp>
        <p:nvSpPr>
          <p:cNvPr id="271" name="" descr="{&quot;isTemplate&quot;:true,&quot;type&quot;:&quot;text&quot;}"/>
          <p:cNvSpPr txBox="1"/>
          <p:nvPr/>
        </p:nvSpPr>
        <p:spPr>
          <a:xfrm rot="0" flipH="0" flipV="0">
            <a:off x="9677400" y="5381625"/>
            <a:ext cx="1847850" cy="323850"/>
          </a:xfrm>
          <a:prstGeom prst="rect"/>
        </p:spPr>
        <p:txBody>
          <a:bodyPr wrap="square" lIns="0" tIns="0" rIns="0" bIns="0">
            <a:normAutofit/>
          </a:bodyPr>
          <a:p>
            <a:pPr>
              <a:lnSpc>
                <a:spcPct val="100000"/>
              </a:lnSpc>
            </a:pPr>
            <a:r>
              <a:rPr lang="zh-CN" sz="1050">
                <a:solidFill>
                  <a:srgbClr val="808080"/>
                </a:solidFill>
                <a:latin typeface="Arial"/>
                <a:ea typeface="Arial"/>
              </a:rPr>
              <a:t>中波动</a:t>
            </a:r>
            <a:r>
              <a:rPr lang="en-US" sz="1050">
                <a:solidFill>
                  <a:srgbClr val="808080"/>
                </a:solidFill>
                <a:latin typeface="Arial"/>
                <a:ea typeface="Arial"/>
              </a:rPr>
              <a:t> · </a:t>
            </a:r>
            <a:r>
              <a:rPr lang="zh-CN" sz="1050">
                <a:solidFill>
                  <a:srgbClr val="808080"/>
                </a:solidFill>
                <a:latin typeface="Arial"/>
                <a:ea typeface="Arial"/>
              </a:rPr>
              <a:t>强烈建议档阈值</a:t>
            </a:r>
            <a:r>
              <a:rPr lang="en-US" sz="1050">
                <a:solidFill>
                  <a:srgbClr val="808080"/>
                </a:solidFill>
                <a:latin typeface="Arial"/>
                <a:ea typeface="Arial"/>
              </a:rPr>
              <a:t> 80 </a:t>
            </a:r>
            <a:r>
              <a:rPr lang="zh-CN" sz="1050">
                <a:solidFill>
                  <a:srgbClr val="808080"/>
                </a:solidFill>
                <a:latin typeface="Arial"/>
                <a:ea typeface="Arial"/>
              </a:rPr>
              <a:t>元（≈</a:t>
            </a:r>
            <a:r>
              <a:rPr lang="en-US" sz="1050">
                <a:solidFill>
                  <a:srgbClr val="808080"/>
                </a:solidFill>
                <a:latin typeface="Arial"/>
                <a:ea typeface="Arial"/>
              </a:rPr>
              <a:t>0.4×ATR</a:t>
            </a:r>
            <a:r>
              <a:rPr lang="zh-CN" sz="1050">
                <a:solidFill>
                  <a:srgbClr val="808080"/>
                </a:solidFill>
                <a:latin typeface="Arial"/>
                <a:ea typeface="Arial"/>
              </a:rPr>
              <a:t>）</a:t>
            </a:r>
            <a:endParaRPr/>
          </a:p>
        </p:txBody>
      </p:sp>
      <p:sp>
        <p:nvSpPr>
          <p:cNvPr id="272" name="" descr="{&quot;isTemplate&quot;:true,&quot;type&quot;:&quot;text&quot;}"/>
          <p:cNvSpPr txBox="1"/>
          <p:nvPr/>
        </p:nvSpPr>
        <p:spPr>
          <a:xfrm rot="0" flipH="0" flipV="0">
            <a:off x="533400" y="6534150"/>
            <a:ext cx="5381625" cy="161925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zh-CN" sz="1050">
                <a:solidFill>
                  <a:srgbClr val="808080"/>
                </a:solidFill>
                <a:latin typeface="Arial"/>
                <a:ea typeface="Arial"/>
              </a:rPr>
              <a:t>数据来源：行言恒工作台</a:t>
            </a:r>
            <a:r>
              <a:rPr lang="en-US" sz="1050">
                <a:solidFill>
                  <a:srgbClr val="808080"/>
                </a:solidFill>
                <a:latin typeface="Arial"/>
                <a:ea typeface="Arial"/>
              </a:rPr>
              <a:t> ta09_run_log · EG2609 </a:t>
            </a:r>
            <a:r>
              <a:rPr lang="zh-CN" sz="1050">
                <a:solidFill>
                  <a:srgbClr val="808080"/>
                </a:solidFill>
                <a:latin typeface="Arial"/>
                <a:ea typeface="Arial"/>
              </a:rPr>
              <a:t>窗口回算</a:t>
            </a:r>
            <a:r>
              <a:rPr lang="en-US" sz="1050">
                <a:solidFill>
                  <a:srgbClr val="808080"/>
                </a:solidFill>
                <a:latin typeface="Arial"/>
                <a:ea typeface="Arial"/>
              </a:rPr>
              <a:t> · CCF </a:t>
            </a:r>
            <a:r>
              <a:rPr lang="zh-CN" sz="1050">
                <a:solidFill>
                  <a:srgbClr val="808080"/>
                </a:solidFill>
                <a:latin typeface="Arial"/>
                <a:ea typeface="Arial"/>
              </a:rPr>
              <a:t>基差日志（</a:t>
            </a:r>
            <a:r>
              <a:rPr lang="en-US" sz="1050">
                <a:solidFill>
                  <a:srgbClr val="808080"/>
                </a:solidFill>
                <a:latin typeface="Arial"/>
                <a:ea typeface="Arial"/>
              </a:rPr>
              <a:t>2026-08-24</a:t>
            </a:r>
            <a:r>
              <a:rPr lang="zh-CN" sz="1050">
                <a:solidFill>
                  <a:srgbClr val="808080"/>
                </a:solidFill>
                <a:latin typeface="Arial"/>
                <a:ea typeface="Arial"/>
              </a:rPr>
              <a:t>）</a:t>
            </a:r>
            <a:endParaRPr/>
          </a:p>
        </p:txBody>
      </p:sp>
      <p:sp>
        <p:nvSpPr>
          <p:cNvPr id="273" name="" descr="{&quot;isTemplate&quot;:true,&quot;type&quot;:&quot;text&quot;}"/>
          <p:cNvSpPr txBox="1"/>
          <p:nvPr/>
        </p:nvSpPr>
        <p:spPr>
          <a:xfrm rot="0" flipH="0" flipV="0">
            <a:off x="11506200" y="6534150"/>
            <a:ext cx="152400" cy="161925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en-US" sz="1050">
                <a:solidFill>
                  <a:srgbClr val="808080"/>
                </a:solidFill>
                <a:latin typeface="Arial"/>
                <a:ea typeface="Arial"/>
              </a:rPr>
              <a:t>05</a:t>
            </a:r>
            <a:endParaRPr/>
          </a:p>
        </p:txBody>
      </p:sp>
    </p:spTree>
  </p:cSld>
</p:sld>
</file>

<file path=ppt/slides/slide6.xml><?xml version="1.0" encoding="utf-8"?>
<p:sld xmlns:p="http://schemas.openxmlformats.org/presentationml/2006/main" xmlns:a="http://schemas.openxmlformats.org/drawingml/2006/main" xmlns:a16="http://schemas.microsoft.com/office/drawing/2014/main" xmlns:mc="http://schemas.openxmlformats.org/markup-compatibility/2006" mc:Ignorable="a16">
  <p:cSld>
    <p:spTree>
      <p:nvGrpSpPr>
        <p:cNvPr id="274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"/>
          <p:cNvSpPr/>
          <p:nvPr/>
        </p:nvSpPr>
        <p:spPr>
          <a:xfrm rot="0" flipH="0" flipV="0"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p>
            <a:pPr/>
            <a:endParaRPr/>
          </a:p>
        </p:txBody>
      </p:sp>
      <p:sp>
        <p:nvSpPr>
          <p:cNvPr id="276" name="" descr="{&quot;isTemplate&quot;:true,&quot;type&quot;:&quot;text&quot;}"/>
          <p:cNvSpPr txBox="1"/>
          <p:nvPr/>
        </p:nvSpPr>
        <p:spPr>
          <a:xfrm rot="0" flipH="0" flipV="0">
            <a:off x="533400" y="419100"/>
            <a:ext cx="11125200" cy="419100"/>
          </a:xfrm>
          <a:prstGeom prst="rect"/>
        </p:spPr>
        <p:txBody>
          <a:bodyPr wrap="none" lIns="0" tIns="0" rIns="0" bIns="0"/>
          <a:p>
            <a:pPr>
              <a:lnSpc>
                <a:spcPct val="130000"/>
              </a:lnSpc>
            </a:pPr>
            <a:r>
              <a:rPr lang="zh-CN" sz="2100" b="1">
                <a:solidFill>
                  <a:srgbClr val="061F32"/>
                </a:solidFill>
                <a:latin typeface="Arial"/>
                <a:ea typeface="Arial"/>
              </a:rPr>
              <a:t>量化模型</a:t>
            </a:r>
            <a:r>
              <a:rPr lang="en-US" sz="2100" b="1">
                <a:solidFill>
                  <a:srgbClr val="061F32"/>
                </a:solidFill>
                <a:latin typeface="Arial"/>
                <a:ea typeface="Arial"/>
              </a:rPr>
              <a:t> 8/25 </a:t>
            </a:r>
            <a:r>
              <a:rPr lang="zh-CN" sz="2100" b="1">
                <a:solidFill>
                  <a:srgbClr val="061F32"/>
                </a:solidFill>
                <a:latin typeface="Arial"/>
                <a:ea typeface="Arial"/>
              </a:rPr>
              <a:t>双品种偏多（</a:t>
            </a:r>
            <a:r>
              <a:rPr lang="en-US" sz="2100" b="1">
                <a:solidFill>
                  <a:srgbClr val="061F32"/>
                </a:solidFill>
                <a:latin typeface="Arial"/>
                <a:ea typeface="Arial"/>
              </a:rPr>
              <a:t>TA 5815–5955 / EG 5608–5784</a:t>
            </a:r>
            <a:r>
              <a:rPr lang="zh-CN" sz="2100" b="1">
                <a:solidFill>
                  <a:srgbClr val="061F32"/>
                </a:solidFill>
                <a:latin typeface="Arial"/>
                <a:ea typeface="Arial"/>
              </a:rPr>
              <a:t>）：短期不支撑深跌</a:t>
            </a:r>
            <a:endParaRPr/>
          </a:p>
        </p:txBody>
      </p:sp>
      <p:sp>
        <p:nvSpPr>
          <p:cNvPr id="277" name=""/>
          <p:cNvSpPr/>
          <p:nvPr/>
        </p:nvSpPr>
        <p:spPr>
          <a:xfrm rot="0" flipH="0" flipV="0">
            <a:off x="533400" y="952500"/>
            <a:ext cx="11125200" cy="9525"/>
          </a:xfrm>
          <a:prstGeom prst="rect">
            <a:avLst/>
          </a:prstGeom>
          <a:solidFill>
            <a:srgbClr val="061F32"/>
          </a:solidFill>
          <a:ln/>
        </p:spPr>
        <p:txBody>
          <a:bodyPr/>
          <a:p>
            <a:pPr/>
            <a:endParaRPr/>
          </a:p>
        </p:txBody>
      </p:sp>
      <p:graphicFrame>
        <p:nvGraphicFramePr>
          <p:cNvPr id="278" name=""/>
          <p:cNvGraphicFramePr/>
          <p:nvPr/>
        </p:nvGraphicFramePr>
        <p:xfrm rot="0" flipH="0" flipV="0">
          <a:off x="533400" y="1600200"/>
          <a:ext cx="6477000" cy="1809750"/>
        </p:xfrm>
        <a:graphic>
          <a:graphicData uri="http://schemas.openxmlformats.org/drawingml/2006/table">
            <a:tbl>
              <a:tblGrid>
                <a:gridCol w="564864">
                  <a:extLst>
                    <a:ext uri="{9D8B030D-6E8A-4147-A177-3AD203B41FA5}">
                      <a16:colId val="1"/>
                    </a:ext>
                  </a:extLst>
                </a:gridCol>
                <a:gridCol w="343967">
                  <a:extLst>
                    <a:ext uri="{9D8B030D-6E8A-4147-A177-3AD203B41FA5}">
                      <a16:colId val="2"/>
                    </a:ext>
                  </a:extLst>
                </a:gridCol>
                <a:gridCol w="848874">
                  <a:extLst>
                    <a:ext uri="{9D8B030D-6E8A-4147-A177-3AD203B41FA5}">
                      <a16:colId val="3"/>
                    </a:ext>
                  </a:extLst>
                </a:gridCol>
                <a:gridCol w="848874">
                  <a:extLst>
                    <a:ext uri="{9D8B030D-6E8A-4147-A177-3AD203B41FA5}">
                      <a16:colId val="4"/>
                    </a:ext>
                  </a:extLst>
                </a:gridCol>
                <a:gridCol w="3870422">
                  <a:extLst>
                    <a:ext uri="{9D8B030D-6E8A-4147-A177-3AD203B41FA5}">
                      <a16:colId val="5"/>
                    </a:ext>
                  </a:extLst>
                </a:gridCol>
              </a:tblGrid>
              <a:tr h="603250">
                <a:tc>
                  <a:txBody>
                    <a:bodyPr wrap="square" lIns="0" tIns="0" rIns="0" bIns="0" anchor="ctr">
                      <a:normAutofit/>
                    </a:bodyPr>
                    <a:p>
                      <a:pPr marL="114300" marR="114300" algn="l">
                        <a:lnSpc>
                          <a:spcPct val="120000"/>
                        </a:lnSpc>
                      </a:pPr>
                      <a:r>
                        <a:rPr sz="1275" b="1">
                          <a:solidFill>
                            <a:srgbClr val="FFFFFF"/>
                          </a:solidFill>
                          <a:latin typeface="Microsoft YaHei"/>
                          <a:ea typeface="Microsoft YaHei"/>
                        </a:rPr>
                        <a:t>合约</a:t>
                      </a:r>
                      <a:endParaRPr/>
                    </a:p>
                  </a:txBody>
                  <a:tcPr marL="45720" marR="45720" marT="45720" marB="4572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61F32"/>
                    </a:solidFill>
                  </a:tcPr>
                </a:tc>
                <a:tc>
                  <a:txBody>
                    <a:bodyPr wrap="square" lIns="0" tIns="0" rIns="0" bIns="0" anchor="ctr">
                      <a:normAutofit/>
                    </a:bodyPr>
                    <a:p>
                      <a:pPr marL="114300" marR="114300" algn="l">
                        <a:lnSpc>
                          <a:spcPct val="120000"/>
                        </a:lnSpc>
                      </a:pPr>
                      <a:r>
                        <a:rPr sz="1275" b="1">
                          <a:solidFill>
                            <a:srgbClr val="FFFFFF"/>
                          </a:solidFill>
                          <a:latin typeface="Microsoft YaHei"/>
                          <a:ea typeface="Microsoft YaHei"/>
                        </a:rPr>
                        <a:t>方向</a:t>
                      </a:r>
                      <a:endParaRPr/>
                    </a:p>
                  </a:txBody>
                  <a:tcPr marL="45720" marR="45720" marT="45720" marB="4572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61F32"/>
                    </a:solidFill>
                  </a:tcPr>
                </a:tc>
                <a:tc>
                  <a:txBody>
                    <a:bodyPr wrap="square" lIns="0" tIns="0" rIns="0" bIns="0" anchor="ctr">
                      <a:normAutofit/>
                    </a:bodyPr>
                    <a:p>
                      <a:pPr marL="114300" marR="114300" algn="l">
                        <a:lnSpc>
                          <a:spcPct val="120000"/>
                        </a:lnSpc>
                      </a:pPr>
                      <a:r>
                        <a:rPr sz="1275" b="1">
                          <a:solidFill>
                            <a:srgbClr val="FFFFFF"/>
                          </a:solidFill>
                          <a:latin typeface="Microsoft YaHei"/>
                          <a:ea typeface="Microsoft YaHei"/>
                        </a:rPr>
                        <a:t>支撑 1 / 2</a:t>
                      </a:r>
                      <a:endParaRPr/>
                    </a:p>
                  </a:txBody>
                  <a:tcPr marL="45720" marR="45720" marT="45720" marB="4572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61F32"/>
                    </a:solidFill>
                  </a:tcPr>
                </a:tc>
                <a:tc>
                  <a:txBody>
                    <a:bodyPr wrap="square" lIns="0" tIns="0" rIns="0" bIns="0" anchor="ctr">
                      <a:normAutofit/>
                    </a:bodyPr>
                    <a:p>
                      <a:pPr marL="114300" marR="114300" algn="l">
                        <a:lnSpc>
                          <a:spcPct val="120000"/>
                        </a:lnSpc>
                      </a:pPr>
                      <a:r>
                        <a:rPr sz="1275" b="1">
                          <a:solidFill>
                            <a:srgbClr val="FFFFFF"/>
                          </a:solidFill>
                          <a:latin typeface="Microsoft YaHei"/>
                          <a:ea typeface="Microsoft YaHei"/>
                        </a:rPr>
                        <a:t>压力 1 / 2</a:t>
                      </a:r>
                      <a:endParaRPr/>
                    </a:p>
                  </a:txBody>
                  <a:tcPr marL="45720" marR="45720" marT="45720" marB="4572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61F32"/>
                    </a:solidFill>
                  </a:tcPr>
                </a:tc>
                <a:tc>
                  <a:txBody>
                    <a:bodyPr wrap="square" lIns="0" tIns="0" rIns="0" bIns="0" anchor="ctr">
                      <a:normAutofit/>
                    </a:bodyPr>
                    <a:p>
                      <a:pPr marL="114300" marR="114300" algn="l">
                        <a:lnSpc>
                          <a:spcPct val="120000"/>
                        </a:lnSpc>
                      </a:pPr>
                      <a:r>
                        <a:rPr sz="1275" b="1">
                          <a:solidFill>
                            <a:srgbClr val="FFFFFF"/>
                          </a:solidFill>
                          <a:latin typeface="Microsoft YaHei"/>
                          <a:ea typeface="Microsoft YaHei"/>
                        </a:rPr>
                        <a:t>核心依据</a:t>
                      </a:r>
                      <a:endParaRPr/>
                    </a:p>
                  </a:txBody>
                  <a:tcPr marL="45720" marR="45720" marT="45720" marB="4572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61F32"/>
                    </a:solidFill>
                  </a:tcPr>
                </a:tc>
                <a:extLst>
                  <a:ext uri="{0D108BD9-81ED-4DB2-BD59-A6C34878D82A}">
                    <a16:rowId val="1"/>
                  </a:ext>
                </a:extLst>
              </a:tr>
              <a:tr h="603250">
                <a:tc>
                  <a:txBody>
                    <a:bodyPr wrap="square" lIns="0" tIns="0" rIns="0" bIns="0" anchor="ctr">
                      <a:normAutofit/>
                    </a:bodyPr>
                    <a:p>
                      <a:pPr marL="114300" marR="114300" algn="l">
                        <a:lnSpc>
                          <a:spcPct val="120000"/>
                        </a:lnSpc>
                      </a:pPr>
                      <a:r>
                        <a:rPr sz="1275">
                          <a:solidFill>
                            <a:srgbClr val="44546A"/>
                          </a:solidFill>
                          <a:latin typeface="Microsoft YaHei"/>
                          <a:ea typeface="Microsoft YaHei"/>
                        </a:rPr>
                        <a:t>TA2609</a:t>
                      </a:r>
                      <a:endParaRPr/>
                    </a:p>
                  </a:txBody>
                  <a:tcPr marL="45720" marR="45720" marT="45720" marB="4572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 wrap="square" lIns="0" tIns="0" rIns="0" bIns="0" anchor="ctr">
                      <a:normAutofit/>
                    </a:bodyPr>
                    <a:p>
                      <a:pPr marL="114300" marR="114300" algn="l">
                        <a:lnSpc>
                          <a:spcPct val="120000"/>
                        </a:lnSpc>
                      </a:pPr>
                      <a:r>
                        <a:rPr sz="1275" b="1">
                          <a:solidFill>
                            <a:srgbClr val="5A0E13"/>
                          </a:solidFill>
                          <a:latin typeface="Microsoft YaHei"/>
                          <a:ea typeface="Microsoft YaHei"/>
                        </a:rPr>
                        <a:t>偏多</a:t>
                      </a:r>
                      <a:endParaRPr/>
                    </a:p>
                  </a:txBody>
                  <a:tcPr marL="45720" marR="45720" marT="45720" marB="4572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 wrap="square" lIns="0" tIns="0" rIns="0" bIns="0" anchor="ctr">
                      <a:normAutofit/>
                    </a:bodyPr>
                    <a:p>
                      <a:pPr marL="114300" marR="114300" algn="l">
                        <a:lnSpc>
                          <a:spcPct val="120000"/>
                        </a:lnSpc>
                      </a:pPr>
                      <a:r>
                        <a:rPr sz="1275">
                          <a:solidFill>
                            <a:srgbClr val="44546A"/>
                          </a:solidFill>
                          <a:latin typeface="Microsoft YaHei"/>
                          <a:ea typeface="Microsoft YaHei"/>
                        </a:rPr>
                        <a:t>5815 / 5608</a:t>
                      </a:r>
                      <a:endParaRPr/>
                    </a:p>
                  </a:txBody>
                  <a:tcPr marL="45720" marR="45720" marT="45720" marB="4572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 wrap="square" lIns="0" tIns="0" rIns="0" bIns="0" anchor="ctr">
                      <a:normAutofit/>
                    </a:bodyPr>
                    <a:p>
                      <a:pPr marL="114300" marR="114300" algn="l">
                        <a:lnSpc>
                          <a:spcPct val="120000"/>
                        </a:lnSpc>
                      </a:pPr>
                      <a:r>
                        <a:rPr sz="1275">
                          <a:solidFill>
                            <a:srgbClr val="44546A"/>
                          </a:solidFill>
                          <a:latin typeface="Microsoft YaHei"/>
                          <a:ea typeface="Microsoft YaHei"/>
                        </a:rPr>
                        <a:t>5955 / 6075</a:t>
                      </a:r>
                      <a:endParaRPr/>
                    </a:p>
                  </a:txBody>
                  <a:tcPr marL="45720" marR="45720" marT="45720" marB="4572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 wrap="square" lIns="0" tIns="0" rIns="0" bIns="0" anchor="ctr">
                      <a:normAutofit/>
                    </a:bodyPr>
                    <a:p>
                      <a:pPr marL="114300" marR="114300" algn="l">
                        <a:lnSpc>
                          <a:spcPct val="120000"/>
                        </a:lnSpc>
                      </a:pPr>
                      <a:r>
                        <a:rPr sz="1275">
                          <a:solidFill>
                            <a:srgbClr val="44546A"/>
                          </a:solidFill>
                          <a:latin typeface="Microsoft YaHei"/>
                          <a:ea typeface="Microsoft YaHei"/>
                        </a:rPr>
                        <a:t>均线多头 · MACD 金叉 · 原油联动 + 基差升水（5 日动能转弱）</a:t>
                      </a:r>
                      <a:endParaRPr/>
                    </a:p>
                  </a:txBody>
                  <a:tcPr marL="45720" marR="45720" marT="45720" marB="4572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val="2"/>
                  </a:ext>
                </a:extLst>
              </a:tr>
              <a:tr h="603250">
                <a:tc>
                  <a:txBody>
                    <a:bodyPr wrap="square" lIns="0" tIns="0" rIns="0" bIns="0" anchor="ctr">
                      <a:normAutofit/>
                    </a:bodyPr>
                    <a:p>
                      <a:pPr marL="114300" marR="114300" algn="l">
                        <a:lnSpc>
                          <a:spcPct val="120000"/>
                        </a:lnSpc>
                      </a:pPr>
                      <a:r>
                        <a:rPr sz="1275">
                          <a:solidFill>
                            <a:srgbClr val="44546A"/>
                          </a:solidFill>
                          <a:latin typeface="Microsoft YaHei"/>
                          <a:ea typeface="Microsoft YaHei"/>
                        </a:rPr>
                        <a:t>EG2609</a:t>
                      </a:r>
                      <a:endParaRPr/>
                    </a:p>
                  </a:txBody>
                  <a:tcPr marL="45720" marR="45720" marT="45720" marB="4572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 wrap="square" lIns="0" tIns="0" rIns="0" bIns="0" anchor="ctr">
                      <a:normAutofit/>
                    </a:bodyPr>
                    <a:p>
                      <a:pPr marL="114300" marR="114300" algn="l">
                        <a:lnSpc>
                          <a:spcPct val="120000"/>
                        </a:lnSpc>
                      </a:pPr>
                      <a:r>
                        <a:rPr sz="1275" b="1">
                          <a:solidFill>
                            <a:srgbClr val="5A0E13"/>
                          </a:solidFill>
                          <a:latin typeface="Microsoft YaHei"/>
                          <a:ea typeface="Microsoft YaHei"/>
                        </a:rPr>
                        <a:t>偏多</a:t>
                      </a:r>
                      <a:endParaRPr/>
                    </a:p>
                  </a:txBody>
                  <a:tcPr marL="45720" marR="45720" marT="45720" marB="4572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 wrap="square" lIns="0" tIns="0" rIns="0" bIns="0" anchor="ctr">
                      <a:normAutofit/>
                    </a:bodyPr>
                    <a:p>
                      <a:pPr marL="114300" marR="114300" algn="l">
                        <a:lnSpc>
                          <a:spcPct val="120000"/>
                        </a:lnSpc>
                      </a:pPr>
                      <a:r>
                        <a:rPr sz="1275">
                          <a:solidFill>
                            <a:srgbClr val="44546A"/>
                          </a:solidFill>
                          <a:latin typeface="Microsoft YaHei"/>
                          <a:ea typeface="Microsoft YaHei"/>
                        </a:rPr>
                        <a:t>5608 / 5255</a:t>
                      </a:r>
                      <a:endParaRPr/>
                    </a:p>
                  </a:txBody>
                  <a:tcPr marL="45720" marR="45720" marT="45720" marB="4572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 wrap="square" lIns="0" tIns="0" rIns="0" bIns="0" anchor="ctr">
                      <a:normAutofit/>
                    </a:bodyPr>
                    <a:p>
                      <a:pPr marL="114300" marR="114300" algn="l">
                        <a:lnSpc>
                          <a:spcPct val="120000"/>
                        </a:lnSpc>
                      </a:pPr>
                      <a:r>
                        <a:rPr sz="1275">
                          <a:solidFill>
                            <a:srgbClr val="44546A"/>
                          </a:solidFill>
                          <a:latin typeface="Microsoft YaHei"/>
                          <a:ea typeface="Microsoft YaHei"/>
                        </a:rPr>
                        <a:t>5784 / 5841</a:t>
                      </a:r>
                      <a:endParaRPr/>
                    </a:p>
                  </a:txBody>
                  <a:tcPr marL="45720" marR="45720" marT="45720" marB="4572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 wrap="square" lIns="0" tIns="0" rIns="0" bIns="0" anchor="ctr">
                      <a:normAutofit/>
                    </a:bodyPr>
                    <a:p>
                      <a:pPr marL="114300" marR="114300" algn="l">
                        <a:lnSpc>
                          <a:spcPct val="120000"/>
                        </a:lnSpc>
                      </a:pPr>
                      <a:r>
                        <a:rPr sz="1275">
                          <a:solidFill>
                            <a:srgbClr val="44546A"/>
                          </a:solidFill>
                          <a:latin typeface="Microsoft YaHei"/>
                          <a:ea typeface="Microsoft YaHei"/>
                        </a:rPr>
                        <a:t>同向 · RSI 偏强 · 原油领先 +1.0（基差升水 8.7%）</a:t>
                      </a:r>
                      <a:endParaRPr/>
                    </a:p>
                  </a:txBody>
                  <a:tcPr marL="45720" marR="45720" marT="45720" marB="4572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val="3"/>
                  </a:ext>
                </a:extLst>
              </a:tr>
            </a:tbl>
          </a:graphicData>
        </a:graphic>
      </p:graphicFrame>
      <p:sp>
        <p:nvSpPr>
          <p:cNvPr id="279" name=""/>
          <p:cNvSpPr/>
          <p:nvPr/>
        </p:nvSpPr>
        <p:spPr>
          <a:xfrm rot="0" flipH="0" flipV="0">
            <a:off x="533400" y="3562350"/>
            <a:ext cx="6477000" cy="847725"/>
          </a:xfrm>
          <a:prstGeom prst="rect">
            <a:avLst/>
          </a:prstGeom>
          <a:solidFill>
            <a:srgbClr val="F5F7FA"/>
          </a:solidFill>
          <a:ln/>
        </p:spPr>
        <p:txBody>
          <a:bodyPr/>
          <a:p>
            <a:pPr/>
            <a:endParaRPr/>
          </a:p>
        </p:txBody>
      </p:sp>
      <p:sp>
        <p:nvSpPr>
          <p:cNvPr id="280" name="" descr="{&quot;isTemplate&quot;:true,&quot;type&quot;:&quot;text&quot;}"/>
          <p:cNvSpPr txBox="1"/>
          <p:nvPr/>
        </p:nvSpPr>
        <p:spPr>
          <a:xfrm rot="0" flipH="0" flipV="0">
            <a:off x="704850" y="3676650"/>
            <a:ext cx="6134100" cy="619125"/>
          </a:xfrm>
          <a:prstGeom prst="rect"/>
        </p:spPr>
        <p:txBody>
          <a:bodyPr wrap="square" lIns="0" tIns="0" rIns="0" bIns="0">
            <a:normAutofit/>
          </a:bodyPr>
          <a:p>
            <a:pPr>
              <a:lnSpc>
                <a:spcPct val="150000"/>
              </a:lnSpc>
            </a:pPr>
            <a:r>
              <a:rPr lang="zh-CN" sz="1350" b="1">
                <a:solidFill>
                  <a:srgbClr val="061F32"/>
                </a:solidFill>
                <a:latin typeface="Arial"/>
                <a:ea typeface="Arial"/>
              </a:rPr>
              <a:t>上一交易日复盘（</a:t>
            </a:r>
            <a:r>
              <a:rPr lang="en-US" sz="1350" b="1">
                <a:solidFill>
                  <a:srgbClr val="061F32"/>
                </a:solidFill>
                <a:latin typeface="Arial"/>
                <a:ea typeface="Arial"/>
              </a:rPr>
              <a:t>8/24</a:t>
            </a:r>
            <a:r>
              <a:rPr lang="zh-CN" sz="1350" b="1">
                <a:solidFill>
                  <a:srgbClr val="061F32"/>
                </a:solidFill>
                <a:latin typeface="Arial"/>
                <a:ea typeface="Arial"/>
              </a:rPr>
              <a:t>）：</a:t>
            </a:r>
            <a:r>
              <a:rPr lang="en-US" sz="1350">
                <a:solidFill>
                  <a:srgbClr val="44546A"/>
                </a:solidFill>
                <a:latin typeface="Arial"/>
                <a:ea typeface="Arial"/>
              </a:rPr>
              <a:t>TA </a:t>
            </a:r>
            <a:r>
              <a:rPr lang="zh-CN" sz="1350">
                <a:solidFill>
                  <a:srgbClr val="44546A"/>
                </a:solidFill>
                <a:latin typeface="Arial"/>
                <a:ea typeface="Arial"/>
              </a:rPr>
              <a:t>方向未兑现</a:t>
            </a:r>
            <a:r>
              <a:rPr lang="en-US" sz="1350">
                <a:solidFill>
                  <a:srgbClr val="44546A"/>
                </a:solidFill>
                <a:latin typeface="Arial"/>
                <a:ea typeface="Arial"/>
              </a:rPr>
              <a:t> −1.57%</a:t>
            </a:r>
            <a:r>
              <a:rPr lang="zh-CN" sz="1350">
                <a:solidFill>
                  <a:srgbClr val="44546A"/>
                </a:solidFill>
                <a:latin typeface="Arial"/>
                <a:ea typeface="Arial"/>
              </a:rPr>
              <a:t>（最低</a:t>
            </a:r>
            <a:r>
              <a:rPr lang="en-US" sz="1350">
                <a:solidFill>
                  <a:srgbClr val="44546A"/>
                </a:solidFill>
                <a:latin typeface="Arial"/>
                <a:ea typeface="Arial"/>
              </a:rPr>
              <a:t> 5838 </a:t>
            </a:r>
            <a:r>
              <a:rPr lang="zh-CN" sz="1350">
                <a:solidFill>
                  <a:srgbClr val="44546A"/>
                </a:solidFill>
                <a:latin typeface="Arial"/>
                <a:ea typeface="Arial"/>
              </a:rPr>
              <a:t>跌破支撑</a:t>
            </a:r>
            <a:r>
              <a:rPr lang="en-US" sz="1350">
                <a:solidFill>
                  <a:srgbClr val="44546A"/>
                </a:solidFill>
                <a:latin typeface="Arial"/>
                <a:ea typeface="Arial"/>
              </a:rPr>
              <a:t> 5898</a:t>
            </a:r>
            <a:r>
              <a:rPr lang="zh-CN" sz="1350">
                <a:solidFill>
                  <a:srgbClr val="44546A"/>
                </a:solidFill>
                <a:latin typeface="Arial"/>
                <a:ea typeface="Arial"/>
              </a:rPr>
              <a:t>）；</a:t>
            </a:r>
            <a:r>
              <a:rPr lang="en-US" sz="1350">
                <a:solidFill>
                  <a:srgbClr val="44546A"/>
                </a:solidFill>
                <a:latin typeface="Arial"/>
                <a:ea typeface="Arial"/>
              </a:rPr>
              <a:t>EG </a:t>
            </a:r>
            <a:r>
              <a:rPr lang="zh-CN" sz="1350">
                <a:solidFill>
                  <a:srgbClr val="44546A"/>
                </a:solidFill>
                <a:latin typeface="Arial"/>
                <a:ea typeface="Arial"/>
              </a:rPr>
              <a:t>方向正确</a:t>
            </a:r>
            <a:r>
              <a:rPr lang="en-US" sz="1350">
                <a:solidFill>
                  <a:srgbClr val="44546A"/>
                </a:solidFill>
                <a:latin typeface="Arial"/>
                <a:ea typeface="Arial"/>
              </a:rPr>
              <a:t> +4.72%</a:t>
            </a:r>
            <a:r>
              <a:rPr lang="zh-CN" sz="1350">
                <a:solidFill>
                  <a:srgbClr val="44546A"/>
                </a:solidFill>
                <a:latin typeface="Arial"/>
                <a:ea typeface="Arial"/>
              </a:rPr>
              <a:t>（最高</a:t>
            </a:r>
            <a:r>
              <a:rPr lang="en-US" sz="1350">
                <a:solidFill>
                  <a:srgbClr val="44546A"/>
                </a:solidFill>
                <a:latin typeface="Arial"/>
                <a:ea typeface="Arial"/>
              </a:rPr>
              <a:t> 5720 </a:t>
            </a:r>
            <a:r>
              <a:rPr lang="zh-CN" sz="1350">
                <a:solidFill>
                  <a:srgbClr val="44546A"/>
                </a:solidFill>
                <a:latin typeface="Arial"/>
                <a:ea typeface="Arial"/>
              </a:rPr>
              <a:t>触及压力</a:t>
            </a:r>
            <a:r>
              <a:rPr lang="en-US" sz="1350">
                <a:solidFill>
                  <a:srgbClr val="44546A"/>
                </a:solidFill>
                <a:latin typeface="Arial"/>
                <a:ea typeface="Arial"/>
              </a:rPr>
              <a:t> 5492</a:t>
            </a:r>
            <a:r>
              <a:rPr lang="zh-CN" sz="1350">
                <a:solidFill>
                  <a:srgbClr val="44546A"/>
                </a:solidFill>
                <a:latin typeface="Arial"/>
                <a:ea typeface="Arial"/>
              </a:rPr>
              <a:t>）。</a:t>
            </a:r>
            <a:endParaRPr/>
          </a:p>
        </p:txBody>
      </p:sp>
      <p:sp>
        <p:nvSpPr>
          <p:cNvPr id="281" name=""/>
          <p:cNvSpPr/>
          <p:nvPr/>
        </p:nvSpPr>
        <p:spPr>
          <a:xfrm rot="0" flipH="0" flipV="0">
            <a:off x="533400" y="4562475"/>
            <a:ext cx="6477000" cy="847725"/>
          </a:xfrm>
          <a:prstGeom prst="rect">
            <a:avLst/>
          </a:prstGeom>
          <a:solidFill>
            <a:srgbClr val="F5F7FA"/>
          </a:solidFill>
          <a:ln/>
        </p:spPr>
        <p:txBody>
          <a:bodyPr/>
          <a:p>
            <a:pPr/>
            <a:endParaRPr/>
          </a:p>
        </p:txBody>
      </p:sp>
      <p:sp>
        <p:nvSpPr>
          <p:cNvPr id="282" name="" descr="{&quot;isTemplate&quot;:true,&quot;type&quot;:&quot;text&quot;}"/>
          <p:cNvSpPr txBox="1"/>
          <p:nvPr/>
        </p:nvSpPr>
        <p:spPr>
          <a:xfrm rot="0" flipH="0" flipV="0">
            <a:off x="704850" y="4676775"/>
            <a:ext cx="6134100" cy="619125"/>
          </a:xfrm>
          <a:prstGeom prst="rect"/>
        </p:spPr>
        <p:txBody>
          <a:bodyPr wrap="square" lIns="0" tIns="0" rIns="0" bIns="0">
            <a:normAutofit/>
          </a:bodyPr>
          <a:p>
            <a:pPr>
              <a:lnSpc>
                <a:spcPct val="150000"/>
              </a:lnSpc>
            </a:pPr>
            <a:r>
              <a:rPr lang="zh-CN" sz="1350" b="1">
                <a:solidFill>
                  <a:srgbClr val="061F32"/>
                </a:solidFill>
                <a:latin typeface="Arial"/>
                <a:ea typeface="Arial"/>
              </a:rPr>
              <a:t>产业链联动：</a:t>
            </a:r>
            <a:r>
              <a:rPr lang="en-US" sz="1350">
                <a:solidFill>
                  <a:srgbClr val="44546A"/>
                </a:solidFill>
                <a:latin typeface="Arial"/>
                <a:ea typeface="Arial"/>
              </a:rPr>
              <a:t>WTI +2.1% </a:t>
            </a:r>
            <a:r>
              <a:rPr lang="zh-CN" sz="1350">
                <a:solidFill>
                  <a:srgbClr val="44546A"/>
                </a:solidFill>
                <a:latin typeface="Arial"/>
                <a:ea typeface="Arial"/>
              </a:rPr>
              <a:t>偏多（涨后次日涨率</a:t>
            </a:r>
            <a:r>
              <a:rPr lang="en-US" sz="1350">
                <a:solidFill>
                  <a:srgbClr val="44546A"/>
                </a:solidFill>
                <a:latin typeface="Arial"/>
                <a:ea typeface="Arial"/>
              </a:rPr>
              <a:t> 62%</a:t>
            </a:r>
            <a:r>
              <a:rPr lang="zh-CN" sz="1350">
                <a:solidFill>
                  <a:srgbClr val="44546A"/>
                </a:solidFill>
                <a:latin typeface="Arial"/>
                <a:ea typeface="Arial"/>
              </a:rPr>
              <a:t>，</a:t>
            </a:r>
            <a:r>
              <a:rPr lang="en-US" sz="1350">
                <a:solidFill>
                  <a:srgbClr val="44546A"/>
                </a:solidFill>
                <a:latin typeface="Arial"/>
                <a:ea typeface="Arial"/>
              </a:rPr>
              <a:t>188 </a:t>
            </a:r>
            <a:r>
              <a:rPr lang="zh-CN" sz="1350">
                <a:solidFill>
                  <a:srgbClr val="44546A"/>
                </a:solidFill>
                <a:latin typeface="Arial"/>
                <a:ea typeface="Arial"/>
              </a:rPr>
              <a:t>样本）；</a:t>
            </a:r>
            <a:r>
              <a:rPr lang="en-US" sz="1350">
                <a:solidFill>
                  <a:srgbClr val="44546A"/>
                </a:solidFill>
                <a:latin typeface="Arial"/>
                <a:ea typeface="Arial"/>
              </a:rPr>
              <a:t>CCF </a:t>
            </a:r>
            <a:r>
              <a:rPr lang="zh-CN" sz="1350">
                <a:solidFill>
                  <a:srgbClr val="44546A"/>
                </a:solidFill>
                <a:latin typeface="Arial"/>
                <a:ea typeface="Arial"/>
              </a:rPr>
              <a:t>基差升水走强，成本端支撑偏多。</a:t>
            </a:r>
            <a:endParaRPr/>
          </a:p>
        </p:txBody>
      </p:sp>
      <p:sp>
        <p:nvSpPr>
          <p:cNvPr id="283" name=""/>
          <p:cNvSpPr/>
          <p:nvPr/>
        </p:nvSpPr>
        <p:spPr>
          <a:xfrm rot="0" flipH="0" flipV="0">
            <a:off x="7315200" y="1600200"/>
            <a:ext cx="4343400" cy="1733550"/>
          </a:xfrm>
          <a:prstGeom prst="rect">
            <a:avLst/>
          </a:prstGeom>
          <a:solidFill>
            <a:srgbClr val="F5F7FA"/>
          </a:solidFill>
          <a:ln/>
        </p:spPr>
        <p:txBody>
          <a:bodyPr/>
          <a:p>
            <a:pPr/>
            <a:endParaRPr/>
          </a:p>
        </p:txBody>
      </p:sp>
      <p:sp>
        <p:nvSpPr>
          <p:cNvPr id="284" name="" descr="{&quot;isTemplate&quot;:true,&quot;type&quot;:&quot;text&quot;}"/>
          <p:cNvSpPr txBox="1"/>
          <p:nvPr/>
        </p:nvSpPr>
        <p:spPr>
          <a:xfrm rot="0" flipH="0" flipV="0">
            <a:off x="7486650" y="1714500"/>
            <a:ext cx="4000500" cy="190500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en-US" sz="1200">
                <a:solidFill>
                  <a:srgbClr val="808080"/>
                </a:solidFill>
                <a:latin typeface="Arial"/>
                <a:ea typeface="Arial"/>
              </a:rPr>
              <a:t>GARCH(1,1) </a:t>
            </a:r>
            <a:r>
              <a:rPr lang="zh-CN" sz="1200">
                <a:solidFill>
                  <a:srgbClr val="808080"/>
                </a:solidFill>
                <a:latin typeface="Arial"/>
                <a:ea typeface="Arial"/>
              </a:rPr>
              <a:t>波动率</a:t>
            </a:r>
            <a:endParaRPr/>
          </a:p>
        </p:txBody>
      </p:sp>
      <p:sp>
        <p:nvSpPr>
          <p:cNvPr id="285" name="" descr="{&quot;isTemplate&quot;:true,&quot;type&quot;:&quot;text&quot;}"/>
          <p:cNvSpPr txBox="1"/>
          <p:nvPr/>
        </p:nvSpPr>
        <p:spPr>
          <a:xfrm rot="0" flipH="0" flipV="0">
            <a:off x="7486650" y="1943100"/>
            <a:ext cx="4000500" cy="1276350"/>
          </a:xfrm>
          <a:prstGeom prst="rect"/>
        </p:spPr>
        <p:txBody>
          <a:bodyPr wrap="none" lIns="0" tIns="0" rIns="0" bIns="0"/>
          <a:p>
            <a:pPr>
              <a:lnSpc>
                <a:spcPct val="155000"/>
              </a:lnSpc>
            </a:pPr>
            <a:r>
              <a:rPr lang="en-US" sz="1350" b="1">
                <a:solidFill>
                  <a:srgbClr val="061F32"/>
                </a:solidFill>
                <a:latin typeface="Arial"/>
                <a:ea typeface="Arial"/>
              </a:rPr>
              <a:t>TA σ 102</a:t>
            </a:r>
            <a:r>
              <a:rPr lang="zh-CN" sz="1350" b="1">
                <a:solidFill>
                  <a:srgbClr val="061F32"/>
                </a:solidFill>
                <a:latin typeface="Arial"/>
                <a:ea typeface="Arial"/>
              </a:rPr>
              <a:t>（</a:t>
            </a:r>
            <a:r>
              <a:rPr lang="en-US" sz="1350" b="1">
                <a:solidFill>
                  <a:srgbClr val="061F32"/>
                </a:solidFill>
                <a:latin typeface="Arial"/>
                <a:ea typeface="Arial"/>
              </a:rPr>
              <a:t>1.72% </a:t>
            </a:r>
            <a:r>
              <a:rPr lang="zh-CN" sz="1350" b="1">
                <a:solidFill>
                  <a:srgbClr val="061F32"/>
                </a:solidFill>
                <a:latin typeface="Arial"/>
                <a:ea typeface="Arial"/>
              </a:rPr>
              <a:t>中波动）</a:t>
            </a:r>
            <a:endParaRPr/>
          </a:p>
          <a:p>
            <a:pPr>
              <a:lnSpc>
                <a:spcPct val="155000"/>
              </a:lnSpc>
            </a:pPr>
            <a:r>
              <a:rPr lang="zh-CN" sz="1350" b="1">
                <a:solidFill>
                  <a:srgbClr val="061F32"/>
                </a:solidFill>
                <a:latin typeface="Arial"/>
                <a:ea typeface="Arial"/>
              </a:rPr>
              <a:t>明日区间</a:t>
            </a:r>
            <a:r>
              <a:rPr lang="en-US" sz="1350" b="1">
                <a:solidFill>
                  <a:srgbClr val="061F32"/>
                </a:solidFill>
                <a:latin typeface="Arial"/>
                <a:ea typeface="Arial"/>
              </a:rPr>
              <a:t> 5770–6030</a:t>
            </a:r>
            <a:endParaRPr/>
          </a:p>
          <a:p>
            <a:pPr>
              <a:lnSpc>
                <a:spcPct val="155000"/>
              </a:lnSpc>
            </a:pPr>
            <a:r>
              <a:rPr lang="en-US" sz="1350" b="1">
                <a:solidFill>
                  <a:srgbClr val="061F32"/>
                </a:solidFill>
                <a:latin typeface="Arial"/>
                <a:ea typeface="Arial"/>
              </a:rPr>
              <a:t>EG σ 146</a:t>
            </a:r>
            <a:r>
              <a:rPr lang="zh-CN" sz="1350" b="1">
                <a:solidFill>
                  <a:srgbClr val="061F32"/>
                </a:solidFill>
                <a:latin typeface="Arial"/>
                <a:ea typeface="Arial"/>
              </a:rPr>
              <a:t>（</a:t>
            </a:r>
            <a:r>
              <a:rPr lang="en-US" sz="1350" b="1">
                <a:solidFill>
                  <a:srgbClr val="061F32"/>
                </a:solidFill>
                <a:latin typeface="Arial"/>
                <a:ea typeface="Arial"/>
              </a:rPr>
              <a:t>2.58% </a:t>
            </a:r>
            <a:r>
              <a:rPr lang="zh-CN" sz="1350" b="1">
                <a:solidFill>
                  <a:srgbClr val="061F32"/>
                </a:solidFill>
                <a:latin typeface="Arial"/>
                <a:ea typeface="Arial"/>
              </a:rPr>
              <a:t>高波动）</a:t>
            </a:r>
            <a:endParaRPr/>
          </a:p>
          <a:p>
            <a:pPr>
              <a:lnSpc>
                <a:spcPct val="155000"/>
              </a:lnSpc>
            </a:pPr>
            <a:r>
              <a:rPr lang="zh-CN" sz="1350" b="1">
                <a:solidFill>
                  <a:srgbClr val="061F32"/>
                </a:solidFill>
                <a:latin typeface="Arial"/>
                <a:ea typeface="Arial"/>
              </a:rPr>
              <a:t>明日区间</a:t>
            </a:r>
            <a:r>
              <a:rPr lang="en-US" sz="1350" b="1">
                <a:solidFill>
                  <a:srgbClr val="061F32"/>
                </a:solidFill>
                <a:latin typeface="Arial"/>
                <a:ea typeface="Arial"/>
              </a:rPr>
              <a:t> 5471–5845</a:t>
            </a:r>
            <a:endParaRPr/>
          </a:p>
        </p:txBody>
      </p:sp>
      <p:sp>
        <p:nvSpPr>
          <p:cNvPr id="286" name=""/>
          <p:cNvSpPr/>
          <p:nvPr/>
        </p:nvSpPr>
        <p:spPr>
          <a:xfrm rot="0" flipH="0" flipV="0">
            <a:off x="7315200" y="3467100"/>
            <a:ext cx="4343400" cy="1095375"/>
          </a:xfrm>
          <a:prstGeom prst="rect">
            <a:avLst/>
          </a:prstGeom>
          <a:solidFill>
            <a:srgbClr val="F5F7FA"/>
          </a:solidFill>
          <a:ln/>
        </p:spPr>
        <p:txBody>
          <a:bodyPr/>
          <a:p>
            <a:pPr/>
            <a:endParaRPr/>
          </a:p>
        </p:txBody>
      </p:sp>
      <p:sp>
        <p:nvSpPr>
          <p:cNvPr id="287" name="" descr="{&quot;isTemplate&quot;:true,&quot;type&quot;:&quot;text&quot;}"/>
          <p:cNvSpPr txBox="1"/>
          <p:nvPr/>
        </p:nvSpPr>
        <p:spPr>
          <a:xfrm rot="0" flipH="0" flipV="0">
            <a:off x="7486650" y="3581400"/>
            <a:ext cx="4000500" cy="190500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zh-CN" sz="1200">
                <a:solidFill>
                  <a:srgbClr val="808080"/>
                </a:solidFill>
                <a:latin typeface="Arial"/>
                <a:ea typeface="Arial"/>
              </a:rPr>
              <a:t>关键突破位与止损</a:t>
            </a:r>
            <a:endParaRPr/>
          </a:p>
        </p:txBody>
      </p:sp>
      <p:sp>
        <p:nvSpPr>
          <p:cNvPr id="288" name="" descr="{&quot;isTemplate&quot;:true,&quot;type&quot;:&quot;text&quot;}"/>
          <p:cNvSpPr txBox="1"/>
          <p:nvPr/>
        </p:nvSpPr>
        <p:spPr>
          <a:xfrm rot="0" flipH="0" flipV="0">
            <a:off x="7486650" y="3810000"/>
            <a:ext cx="4000500" cy="638175"/>
          </a:xfrm>
          <a:prstGeom prst="rect"/>
        </p:spPr>
        <p:txBody>
          <a:bodyPr wrap="none" lIns="0" tIns="0" rIns="0" bIns="0"/>
          <a:p>
            <a:pPr>
              <a:lnSpc>
                <a:spcPct val="155000"/>
              </a:lnSpc>
            </a:pPr>
            <a:r>
              <a:rPr lang="en-US" sz="1350" b="1">
                <a:solidFill>
                  <a:srgbClr val="061F32"/>
                </a:solidFill>
                <a:latin typeface="Arial"/>
                <a:ea typeface="Arial"/>
              </a:rPr>
              <a:t>TA </a:t>
            </a:r>
            <a:r>
              <a:rPr lang="zh-CN" sz="1350" b="1">
                <a:solidFill>
                  <a:srgbClr val="061F32"/>
                </a:solidFill>
                <a:latin typeface="Arial"/>
                <a:ea typeface="Arial"/>
              </a:rPr>
              <a:t>上破</a:t>
            </a:r>
            <a:r>
              <a:rPr lang="en-US" sz="1350" b="1">
                <a:solidFill>
                  <a:srgbClr val="061F32"/>
                </a:solidFill>
                <a:latin typeface="Arial"/>
                <a:ea typeface="Arial"/>
              </a:rPr>
              <a:t> 5951 / </a:t>
            </a:r>
            <a:r>
              <a:rPr lang="zh-CN" sz="1350" b="1">
                <a:solidFill>
                  <a:srgbClr val="061F32"/>
                </a:solidFill>
                <a:latin typeface="Arial"/>
                <a:ea typeface="Arial"/>
              </a:rPr>
              <a:t>下破</a:t>
            </a:r>
            <a:r>
              <a:rPr lang="en-US" sz="1350" b="1">
                <a:solidFill>
                  <a:srgbClr val="061F32"/>
                </a:solidFill>
                <a:latin typeface="Arial"/>
                <a:ea typeface="Arial"/>
              </a:rPr>
              <a:t> 5849 · </a:t>
            </a:r>
            <a:r>
              <a:rPr lang="zh-CN" sz="1350" b="1">
                <a:solidFill>
                  <a:srgbClr val="061F32"/>
                </a:solidFill>
                <a:latin typeface="Arial"/>
                <a:ea typeface="Arial"/>
              </a:rPr>
              <a:t>止损</a:t>
            </a:r>
            <a:r>
              <a:rPr lang="en-US" sz="1350" b="1">
                <a:solidFill>
                  <a:srgbClr val="061F32"/>
                </a:solidFill>
                <a:latin typeface="Arial"/>
                <a:ea typeface="Arial"/>
              </a:rPr>
              <a:t> 5697</a:t>
            </a:r>
            <a:endParaRPr/>
          </a:p>
          <a:p>
            <a:pPr>
              <a:lnSpc>
                <a:spcPct val="155000"/>
              </a:lnSpc>
            </a:pPr>
            <a:r>
              <a:rPr lang="en-US" sz="1350" b="1">
                <a:solidFill>
                  <a:srgbClr val="061F32"/>
                </a:solidFill>
                <a:latin typeface="Arial"/>
                <a:ea typeface="Arial"/>
              </a:rPr>
              <a:t>EG </a:t>
            </a:r>
            <a:r>
              <a:rPr lang="zh-CN" sz="1350" b="1">
                <a:solidFill>
                  <a:srgbClr val="061F32"/>
                </a:solidFill>
                <a:latin typeface="Arial"/>
                <a:ea typeface="Arial"/>
              </a:rPr>
              <a:t>上破</a:t>
            </a:r>
            <a:r>
              <a:rPr lang="en-US" sz="1350" b="1">
                <a:solidFill>
                  <a:srgbClr val="061F32"/>
                </a:solidFill>
                <a:latin typeface="Arial"/>
                <a:ea typeface="Arial"/>
              </a:rPr>
              <a:t> 5731 / </a:t>
            </a:r>
            <a:r>
              <a:rPr lang="zh-CN" sz="1350" b="1">
                <a:solidFill>
                  <a:srgbClr val="061F32"/>
                </a:solidFill>
                <a:latin typeface="Arial"/>
                <a:ea typeface="Arial"/>
              </a:rPr>
              <a:t>下破</a:t>
            </a:r>
            <a:r>
              <a:rPr lang="en-US" sz="1350" b="1">
                <a:solidFill>
                  <a:srgbClr val="061F32"/>
                </a:solidFill>
                <a:latin typeface="Arial"/>
                <a:ea typeface="Arial"/>
              </a:rPr>
              <a:t> 5585 · </a:t>
            </a:r>
            <a:r>
              <a:rPr lang="zh-CN" sz="1350" b="1">
                <a:solidFill>
                  <a:srgbClr val="061F32"/>
                </a:solidFill>
                <a:latin typeface="Arial"/>
                <a:ea typeface="Arial"/>
              </a:rPr>
              <a:t>止损</a:t>
            </a:r>
            <a:r>
              <a:rPr lang="en-US" sz="1350" b="1">
                <a:solidFill>
                  <a:srgbClr val="061F32"/>
                </a:solidFill>
                <a:latin typeface="Arial"/>
                <a:ea typeface="Arial"/>
              </a:rPr>
              <a:t> 5366</a:t>
            </a:r>
            <a:endParaRPr/>
          </a:p>
        </p:txBody>
      </p:sp>
      <p:sp>
        <p:nvSpPr>
          <p:cNvPr id="289" name=""/>
          <p:cNvSpPr/>
          <p:nvPr/>
        </p:nvSpPr>
        <p:spPr>
          <a:xfrm rot="0" flipH="0" flipV="0">
            <a:off x="7315200" y="4695825"/>
            <a:ext cx="4343400" cy="1095375"/>
          </a:xfrm>
          <a:prstGeom prst="rect">
            <a:avLst/>
          </a:prstGeom>
          <a:solidFill>
            <a:srgbClr val="FDF3F3"/>
          </a:solidFill>
          <a:ln/>
        </p:spPr>
        <p:txBody>
          <a:bodyPr/>
          <a:p>
            <a:pPr/>
            <a:endParaRPr/>
          </a:p>
        </p:txBody>
      </p:sp>
      <p:sp>
        <p:nvSpPr>
          <p:cNvPr id="290" name="" descr="{&quot;isTemplate&quot;:true,&quot;type&quot;:&quot;text&quot;}"/>
          <p:cNvSpPr txBox="1"/>
          <p:nvPr/>
        </p:nvSpPr>
        <p:spPr>
          <a:xfrm rot="0" flipH="0" flipV="0">
            <a:off x="7486650" y="4810125"/>
            <a:ext cx="4000500" cy="190500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zh-CN" sz="1200">
                <a:solidFill>
                  <a:srgbClr val="808080"/>
                </a:solidFill>
                <a:latin typeface="Arial"/>
                <a:ea typeface="Arial"/>
              </a:rPr>
              <a:t>模型可信度（</a:t>
            </a:r>
            <a:r>
              <a:rPr lang="en-US" sz="1200">
                <a:solidFill>
                  <a:srgbClr val="808080"/>
                </a:solidFill>
                <a:latin typeface="Arial"/>
                <a:ea typeface="Arial"/>
              </a:rPr>
              <a:t>8 </a:t>
            </a:r>
            <a:r>
              <a:rPr lang="zh-CN" sz="1200">
                <a:solidFill>
                  <a:srgbClr val="808080"/>
                </a:solidFill>
                <a:latin typeface="Arial"/>
                <a:ea typeface="Arial"/>
              </a:rPr>
              <a:t>次复盘样本）</a:t>
            </a:r>
            <a:endParaRPr/>
          </a:p>
        </p:txBody>
      </p:sp>
      <p:sp>
        <p:nvSpPr>
          <p:cNvPr id="291" name="" descr="{&quot;isTemplate&quot;:true,&quot;type&quot;:&quot;text&quot;}"/>
          <p:cNvSpPr txBox="1"/>
          <p:nvPr/>
        </p:nvSpPr>
        <p:spPr>
          <a:xfrm rot="0" flipH="0" flipV="0">
            <a:off x="7486650" y="5038725"/>
            <a:ext cx="4000500" cy="638175"/>
          </a:xfrm>
          <a:prstGeom prst="rect"/>
        </p:spPr>
        <p:txBody>
          <a:bodyPr wrap="none" lIns="0" tIns="0" rIns="0" bIns="0"/>
          <a:p>
            <a:pPr>
              <a:lnSpc>
                <a:spcPct val="155000"/>
              </a:lnSpc>
            </a:pPr>
            <a:r>
              <a:rPr lang="zh-CN" sz="1350" b="1">
                <a:solidFill>
                  <a:srgbClr val="5A0E13"/>
                </a:solidFill>
                <a:latin typeface="Arial"/>
                <a:ea typeface="Arial"/>
              </a:rPr>
              <a:t>方向准确率</a:t>
            </a:r>
            <a:r>
              <a:rPr lang="en-US" sz="1350" b="1">
                <a:solidFill>
                  <a:srgbClr val="5A0E13"/>
                </a:solidFill>
                <a:latin typeface="Arial"/>
                <a:ea typeface="Arial"/>
              </a:rPr>
              <a:t> PTA 2/8</a:t>
            </a:r>
            <a:r>
              <a:rPr lang="zh-CN" sz="1350" b="1">
                <a:solidFill>
                  <a:srgbClr val="5A0E13"/>
                </a:solidFill>
                <a:latin typeface="Arial"/>
                <a:ea typeface="Arial"/>
              </a:rPr>
              <a:t>（</a:t>
            </a:r>
            <a:r>
              <a:rPr lang="en-US" sz="1350" b="1">
                <a:solidFill>
                  <a:srgbClr val="5A0E13"/>
                </a:solidFill>
                <a:latin typeface="Arial"/>
                <a:ea typeface="Arial"/>
              </a:rPr>
              <a:t>25%</a:t>
            </a:r>
            <a:r>
              <a:rPr lang="zh-CN" sz="1350" b="1">
                <a:solidFill>
                  <a:srgbClr val="5A0E13"/>
                </a:solidFill>
                <a:latin typeface="Arial"/>
                <a:ea typeface="Arial"/>
              </a:rPr>
              <a:t>）</a:t>
            </a:r>
            <a:endParaRPr/>
          </a:p>
          <a:p>
            <a:pPr>
              <a:lnSpc>
                <a:spcPct val="155000"/>
              </a:lnSpc>
            </a:pPr>
            <a:r>
              <a:rPr lang="en-US" sz="1350" b="1">
                <a:solidFill>
                  <a:srgbClr val="5A0E13"/>
                </a:solidFill>
                <a:latin typeface="Arial"/>
                <a:ea typeface="Arial"/>
              </a:rPr>
              <a:t>EG 6/8</a:t>
            </a:r>
            <a:r>
              <a:rPr lang="zh-CN" sz="1350" b="1">
                <a:solidFill>
                  <a:srgbClr val="5A0E13"/>
                </a:solidFill>
                <a:latin typeface="Arial"/>
                <a:ea typeface="Arial"/>
              </a:rPr>
              <a:t>（</a:t>
            </a:r>
            <a:r>
              <a:rPr lang="en-US" sz="1350" b="1">
                <a:solidFill>
                  <a:srgbClr val="5A0E13"/>
                </a:solidFill>
                <a:latin typeface="Arial"/>
                <a:ea typeface="Arial"/>
              </a:rPr>
              <a:t>75%</a:t>
            </a:r>
            <a:r>
              <a:rPr lang="zh-CN" sz="1350" b="1">
                <a:solidFill>
                  <a:srgbClr val="5A0E13"/>
                </a:solidFill>
                <a:latin typeface="Arial"/>
                <a:ea typeface="Arial"/>
              </a:rPr>
              <a:t>）·</a:t>
            </a:r>
            <a:r>
              <a:rPr lang="en-US" sz="1350" b="1">
                <a:solidFill>
                  <a:srgbClr val="5A0E13"/>
                </a:solidFill>
                <a:latin typeface="Arial"/>
                <a:ea typeface="Arial"/>
              </a:rPr>
              <a:t> </a:t>
            </a:r>
            <a:r>
              <a:rPr lang="zh-CN" sz="1350" b="1">
                <a:solidFill>
                  <a:srgbClr val="5A0E13"/>
                </a:solidFill>
                <a:latin typeface="Arial"/>
                <a:ea typeface="Arial"/>
              </a:rPr>
              <a:t>样本尚短</a:t>
            </a:r>
            <a:endParaRPr/>
          </a:p>
        </p:txBody>
      </p:sp>
      <p:sp>
        <p:nvSpPr>
          <p:cNvPr id="292" name=""/>
          <p:cNvSpPr/>
          <p:nvPr/>
        </p:nvSpPr>
        <p:spPr>
          <a:xfrm rot="0" flipH="0" flipV="0">
            <a:off x="571500" y="5657850"/>
            <a:ext cx="11125200" cy="666750"/>
          </a:xfrm>
          <a:prstGeom prst="rect">
            <a:avLst/>
          </a:prstGeom>
          <a:solidFill>
            <a:srgbClr val="EAF6FE"/>
          </a:solidFill>
          <a:ln/>
        </p:spPr>
        <p:txBody>
          <a:bodyPr/>
          <a:p>
            <a:pPr/>
            <a:endParaRPr/>
          </a:p>
        </p:txBody>
      </p:sp>
      <p:sp>
        <p:nvSpPr>
          <p:cNvPr id="293" name=""/>
          <p:cNvSpPr/>
          <p:nvPr/>
        </p:nvSpPr>
        <p:spPr>
          <a:xfrm rot="0" flipH="0" flipV="0">
            <a:off x="533400" y="5657850"/>
            <a:ext cx="11163300" cy="666750"/>
          </a:xfrm>
          <a:custGeom>
            <a:pathLst>
              <a:path w="1172" h="70">
                <a:moveTo>
                  <a:pt x="0" y="0"/>
                </a:moveTo>
                <a:lnTo>
                  <a:pt x="4" y="0"/>
                </a:lnTo>
                <a:lnTo>
                  <a:pt x="4" y="70"/>
                </a:lnTo>
                <a:lnTo>
                  <a:pt x="0" y="70"/>
                </a:lnTo>
                <a:close/>
              </a:path>
            </a:pathLst>
          </a:custGeom>
          <a:solidFill>
            <a:srgbClr val="08A6F6"/>
          </a:solidFill>
          <a:ln/>
        </p:spPr>
        <p:txBody>
          <a:bodyPr/>
          <a:p>
            <a:pPr/>
            <a:endParaRPr/>
          </a:p>
        </p:txBody>
      </p:sp>
      <p:sp>
        <p:nvSpPr>
          <p:cNvPr id="294" name="" descr="{&quot;isTemplate&quot;:true,&quot;type&quot;:&quot;text&quot;}"/>
          <p:cNvSpPr txBox="1"/>
          <p:nvPr/>
        </p:nvSpPr>
        <p:spPr>
          <a:xfrm rot="0" flipH="0" flipV="0">
            <a:off x="762000" y="5791200"/>
            <a:ext cx="10706100" cy="647700"/>
          </a:xfrm>
          <a:prstGeom prst="rect"/>
        </p:spPr>
        <p:txBody>
          <a:bodyPr wrap="square" lIns="0" tIns="0" rIns="0" bIns="0">
            <a:normAutofit/>
          </a:bodyPr>
          <a:p>
            <a:pPr>
              <a:lnSpc>
                <a:spcPct val="140000"/>
              </a:lnSpc>
            </a:pPr>
            <a:r>
              <a:rPr lang="zh-CN" sz="1500" b="1">
                <a:solidFill>
                  <a:srgbClr val="061F32"/>
                </a:solidFill>
                <a:latin typeface="Arial"/>
                <a:ea typeface="Arial"/>
              </a:rPr>
              <a:t>判断：</a:t>
            </a:r>
            <a:r>
              <a:rPr lang="zh-CN" sz="1500">
                <a:solidFill>
                  <a:srgbClr val="061F32"/>
                </a:solidFill>
                <a:latin typeface="Arial"/>
                <a:ea typeface="Arial"/>
              </a:rPr>
              <a:t>双品种偏多信号意味着短期深跌的概率偏低；但</a:t>
            </a:r>
            <a:r>
              <a:rPr lang="en-US" sz="1500">
                <a:solidFill>
                  <a:srgbClr val="061F32"/>
                </a:solidFill>
                <a:latin typeface="Arial"/>
                <a:ea typeface="Arial"/>
              </a:rPr>
              <a:t> PTA </a:t>
            </a:r>
            <a:r>
              <a:rPr lang="zh-CN" sz="1500">
                <a:solidFill>
                  <a:srgbClr val="061F32"/>
                </a:solidFill>
                <a:latin typeface="Arial"/>
                <a:ea typeface="Arial"/>
              </a:rPr>
              <a:t>方向准确率仅</a:t>
            </a:r>
            <a:r>
              <a:rPr lang="en-US" sz="1500">
                <a:solidFill>
                  <a:srgbClr val="061F32"/>
                </a:solidFill>
                <a:latin typeface="Arial"/>
                <a:ea typeface="Arial"/>
              </a:rPr>
              <a:t> 25%</a:t>
            </a:r>
            <a:r>
              <a:rPr lang="zh-CN" sz="1500">
                <a:solidFill>
                  <a:srgbClr val="061F32"/>
                </a:solidFill>
                <a:latin typeface="Arial"/>
                <a:ea typeface="Arial"/>
              </a:rPr>
              <a:t>，模型只作方向参考——</a:t>
            </a:r>
            <a:r>
              <a:rPr lang="zh-CN" sz="1500" b="1">
                <a:solidFill>
                  <a:srgbClr val="08A6F6"/>
                </a:solidFill>
                <a:latin typeface="Arial"/>
                <a:ea typeface="Arial"/>
              </a:rPr>
              <a:t>执行以价格触发线为准（</a:t>
            </a:r>
            <a:r>
              <a:rPr lang="en-US" sz="1500" b="1">
                <a:solidFill>
                  <a:srgbClr val="08A6F6"/>
                </a:solidFill>
                <a:latin typeface="Arial"/>
                <a:ea typeface="Arial"/>
              </a:rPr>
              <a:t>8/25 </a:t>
            </a:r>
            <a:r>
              <a:rPr lang="zh-CN" sz="1500" b="1">
                <a:solidFill>
                  <a:srgbClr val="08A6F6"/>
                </a:solidFill>
                <a:latin typeface="Arial"/>
                <a:ea typeface="Arial"/>
              </a:rPr>
              <a:t>起切换</a:t>
            </a:r>
            <a:r>
              <a:rPr lang="en-US" sz="1500" b="1">
                <a:solidFill>
                  <a:srgbClr val="08A6F6"/>
                </a:solidFill>
                <a:latin typeface="Arial"/>
                <a:ea typeface="Arial"/>
              </a:rPr>
              <a:t> TA2701 / EG2701 </a:t>
            </a:r>
            <a:r>
              <a:rPr lang="zh-CN" sz="1500" b="1">
                <a:solidFill>
                  <a:srgbClr val="08A6F6"/>
                </a:solidFill>
                <a:latin typeface="Arial"/>
                <a:ea typeface="Arial"/>
              </a:rPr>
              <a:t>逐日重算），不以预测替代触发</a:t>
            </a:r>
            <a:r>
              <a:rPr lang="zh-CN" sz="1500">
                <a:solidFill>
                  <a:srgbClr val="061F32"/>
                </a:solidFill>
                <a:latin typeface="Arial"/>
                <a:ea typeface="Arial"/>
              </a:rPr>
              <a:t>。</a:t>
            </a:r>
            <a:endParaRPr/>
          </a:p>
        </p:txBody>
      </p:sp>
      <p:sp>
        <p:nvSpPr>
          <p:cNvPr id="295" name="" descr="{&quot;isTemplate&quot;:true,&quot;type&quot;:&quot;text&quot;}"/>
          <p:cNvSpPr txBox="1"/>
          <p:nvPr/>
        </p:nvSpPr>
        <p:spPr>
          <a:xfrm rot="0" flipH="0" flipV="0">
            <a:off x="533400" y="6534150"/>
            <a:ext cx="4572000" cy="161925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zh-CN" sz="1050">
                <a:solidFill>
                  <a:srgbClr val="808080"/>
                </a:solidFill>
                <a:latin typeface="Arial"/>
                <a:ea typeface="Arial"/>
              </a:rPr>
              <a:t>数据来源：量化预测模型</a:t>
            </a:r>
            <a:r>
              <a:rPr lang="en-US" sz="1050">
                <a:solidFill>
                  <a:srgbClr val="808080"/>
                </a:solidFill>
                <a:latin typeface="Arial"/>
                <a:ea typeface="Arial"/>
              </a:rPr>
              <a:t> 2026-08-25</a:t>
            </a:r>
            <a:r>
              <a:rPr lang="zh-CN" sz="1050">
                <a:solidFill>
                  <a:srgbClr val="808080"/>
                </a:solidFill>
                <a:latin typeface="Arial"/>
                <a:ea typeface="Arial"/>
              </a:rPr>
              <a:t>（技术面评分</a:t>
            </a:r>
            <a:r>
              <a:rPr lang="en-US" sz="1050">
                <a:solidFill>
                  <a:srgbClr val="808080"/>
                </a:solidFill>
                <a:latin typeface="Arial"/>
                <a:ea typeface="Arial"/>
              </a:rPr>
              <a:t> + GARCH + </a:t>
            </a:r>
            <a:r>
              <a:rPr lang="zh-CN" sz="1050">
                <a:solidFill>
                  <a:srgbClr val="808080"/>
                </a:solidFill>
                <a:latin typeface="Arial"/>
                <a:ea typeface="Arial"/>
              </a:rPr>
              <a:t>产业链联动）</a:t>
            </a:r>
            <a:endParaRPr/>
          </a:p>
        </p:txBody>
      </p:sp>
      <p:sp>
        <p:nvSpPr>
          <p:cNvPr id="296" name="" descr="{&quot;isTemplate&quot;:true,&quot;type&quot;:&quot;text&quot;}"/>
          <p:cNvSpPr txBox="1"/>
          <p:nvPr/>
        </p:nvSpPr>
        <p:spPr>
          <a:xfrm rot="0" flipH="0" flipV="0">
            <a:off x="11506200" y="6534150"/>
            <a:ext cx="152400" cy="161925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en-US" sz="1050">
                <a:solidFill>
                  <a:srgbClr val="808080"/>
                </a:solidFill>
                <a:latin typeface="Arial"/>
                <a:ea typeface="Arial"/>
              </a:rPr>
              <a:t>06</a:t>
            </a:r>
            <a:endParaRPr/>
          </a:p>
        </p:txBody>
      </p:sp>
    </p:spTree>
  </p:cSld>
</p:sld>
</file>

<file path=ppt/slides/slide7.xml><?xml version="1.0" encoding="utf-8"?>
<p:sld xmlns:p="http://schemas.openxmlformats.org/presentationml/2006/main" xmlns:r="http://schemas.openxmlformats.org/officeDocument/2006/relationships" xmlns:a="http://schemas.openxmlformats.org/drawingml/2006/main" xmlns:asvg="http://schemas.microsoft.com/office/drawing/2016/SVG/main" xmlns:a16="http://schemas.microsoft.com/office/drawing/2014/main" xmlns:mc="http://schemas.openxmlformats.org/markup-compatibility/2006" mc:Ignorable="asvg a16">
  <p:cSld>
    <p:spTree>
      <p:nvGrpSpPr>
        <p:cNvPr id="297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"/>
          <p:cNvSpPr/>
          <p:nvPr/>
        </p:nvSpPr>
        <p:spPr>
          <a:xfrm rot="0" flipH="0" flipV="0"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p>
            <a:pPr/>
            <a:endParaRPr/>
          </a:p>
        </p:txBody>
      </p:sp>
      <p:sp>
        <p:nvSpPr>
          <p:cNvPr id="299" name="" descr="{&quot;isTemplate&quot;:true,&quot;type&quot;:&quot;text&quot;}"/>
          <p:cNvSpPr txBox="1"/>
          <p:nvPr/>
        </p:nvSpPr>
        <p:spPr>
          <a:xfrm rot="0" flipH="0" flipV="0">
            <a:off x="533400" y="419100"/>
            <a:ext cx="11125200" cy="419100"/>
          </a:xfrm>
          <a:prstGeom prst="rect"/>
        </p:spPr>
        <p:txBody>
          <a:bodyPr wrap="none" lIns="0" tIns="0" rIns="0" bIns="0"/>
          <a:p>
            <a:pPr>
              <a:lnSpc>
                <a:spcPct val="130000"/>
              </a:lnSpc>
            </a:pPr>
            <a:r>
              <a:rPr lang="zh-CN" sz="2100" b="1">
                <a:solidFill>
                  <a:srgbClr val="061F32"/>
                </a:solidFill>
                <a:latin typeface="Arial"/>
                <a:ea typeface="Arial"/>
              </a:rPr>
              <a:t>各大研究院：</a:t>
            </a:r>
            <a:r>
              <a:rPr lang="en-US" sz="2100" b="1">
                <a:solidFill>
                  <a:srgbClr val="061F32"/>
                </a:solidFill>
                <a:latin typeface="Arial"/>
                <a:ea typeface="Arial"/>
              </a:rPr>
              <a:t>TA/EG </a:t>
            </a:r>
            <a:r>
              <a:rPr lang="zh-CN" sz="2100" b="1">
                <a:solidFill>
                  <a:srgbClr val="061F32"/>
                </a:solidFill>
                <a:latin typeface="Arial"/>
                <a:ea typeface="Arial"/>
              </a:rPr>
              <a:t>供应回归拨快时钟、加工利润处极值——中短期看空（自身口径）</a:t>
            </a:r>
            <a:endParaRPr/>
          </a:p>
        </p:txBody>
      </p:sp>
      <p:sp>
        <p:nvSpPr>
          <p:cNvPr id="300" name=""/>
          <p:cNvSpPr/>
          <p:nvPr/>
        </p:nvSpPr>
        <p:spPr>
          <a:xfrm rot="0" flipH="0" flipV="0">
            <a:off x="533400" y="952500"/>
            <a:ext cx="11125200" cy="9525"/>
          </a:xfrm>
          <a:prstGeom prst="rect">
            <a:avLst/>
          </a:prstGeom>
          <a:solidFill>
            <a:srgbClr val="061F32"/>
          </a:solidFill>
          <a:ln/>
        </p:spPr>
        <p:txBody>
          <a:bodyPr/>
          <a:p>
            <a:pPr/>
            <a:endParaRPr/>
          </a:p>
        </p:txBody>
      </p:sp>
      <p:sp>
        <p:nvSpPr>
          <p:cNvPr id="301" name=""/>
          <p:cNvSpPr/>
          <p:nvPr/>
        </p:nvSpPr>
        <p:spPr>
          <a:xfrm rot="0" flipH="0" flipV="0">
            <a:off x="533400" y="1552575"/>
            <a:ext cx="5334000" cy="866775"/>
          </a:xfrm>
          <a:prstGeom prst="rect">
            <a:avLst/>
          </a:prstGeom>
          <a:solidFill>
            <a:srgbClr val="F5F7FA"/>
          </a:solidFill>
          <a:ln/>
        </p:spPr>
        <p:txBody>
          <a:bodyPr/>
          <a:p>
            <a:pPr/>
            <a:endParaRPr/>
          </a:p>
        </p:txBody>
      </p:sp>
      <p:pic>
        <p:nvPicPr>
          <p:cNvPr id="302" name="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r:embed="rId1"/>
              </a:ext>
            </a:extLst>
          </a:blip>
          <a:stretch>
            <a:fillRect/>
          </a:stretch>
        </p:blipFill>
        <p:spPr>
          <a:xfrm rot="0" flipH="0" flipV="0">
            <a:off x="685800" y="1704975"/>
            <a:ext cx="247650" cy="247650"/>
          </a:xfrm>
          <a:prstGeom prst="rect">
            <a:avLst/>
          </a:prstGeom>
          <a:ln/>
        </p:spPr>
      </p:pic>
      <p:sp>
        <p:nvSpPr>
          <p:cNvPr id="303" name="" descr="{&quot;isTemplate&quot;:true,&quot;type&quot;:&quot;text&quot;}"/>
          <p:cNvSpPr txBox="1"/>
          <p:nvPr/>
        </p:nvSpPr>
        <p:spPr>
          <a:xfrm rot="0" flipH="0" flipV="0">
            <a:off x="1047750" y="1666875"/>
            <a:ext cx="4667250" cy="638175"/>
          </a:xfrm>
          <a:prstGeom prst="rect"/>
        </p:spPr>
        <p:txBody>
          <a:bodyPr wrap="square" lIns="0" tIns="0" rIns="0" bIns="0">
            <a:normAutofit/>
          </a:bodyPr>
          <a:p>
            <a:pPr>
              <a:lnSpc>
                <a:spcPct val="145000"/>
              </a:lnSpc>
            </a:pPr>
            <a:r>
              <a:rPr lang="zh-CN" sz="1425" b="1">
                <a:solidFill>
                  <a:srgbClr val="061F32"/>
                </a:solidFill>
                <a:latin typeface="Arial"/>
                <a:ea typeface="Arial"/>
              </a:rPr>
              <a:t>社会库存</a:t>
            </a:r>
            <a:r>
              <a:rPr lang="en-US" sz="1425" b="1">
                <a:solidFill>
                  <a:srgbClr val="061F32"/>
                </a:solidFill>
                <a:latin typeface="Arial"/>
                <a:ea typeface="Arial"/>
              </a:rPr>
              <a:t> 112.83 </a:t>
            </a:r>
            <a:r>
              <a:rPr lang="zh-CN" sz="1425" b="1">
                <a:solidFill>
                  <a:srgbClr val="061F32"/>
                </a:solidFill>
                <a:latin typeface="Arial"/>
                <a:ea typeface="Arial"/>
              </a:rPr>
              <a:t>万吨创新低</a:t>
            </a:r>
            <a:r>
              <a:rPr lang="zh-CN" sz="1425">
                <a:solidFill>
                  <a:srgbClr val="44546A"/>
                </a:solidFill>
                <a:latin typeface="Arial"/>
                <a:ea typeface="Arial"/>
              </a:rPr>
              <a:t>——但平衡表重估后</a:t>
            </a:r>
            <a:r>
              <a:rPr lang="en-US" sz="1425">
                <a:solidFill>
                  <a:srgbClr val="44546A"/>
                </a:solidFill>
                <a:latin typeface="Arial"/>
                <a:ea typeface="Arial"/>
              </a:rPr>
              <a:t> 9 </a:t>
            </a:r>
            <a:r>
              <a:rPr lang="zh-CN" sz="1425">
                <a:solidFill>
                  <a:srgbClr val="44546A"/>
                </a:solidFill>
                <a:latin typeface="Arial"/>
                <a:ea typeface="Arial"/>
              </a:rPr>
              <a:t>月去库收窄到接近平衡（−</a:t>
            </a:r>
            <a:r>
              <a:rPr lang="en-US" sz="1425">
                <a:solidFill>
                  <a:srgbClr val="44546A"/>
                </a:solidFill>
                <a:latin typeface="Arial"/>
                <a:ea typeface="Arial"/>
              </a:rPr>
              <a:t>50.9→−10.6 </a:t>
            </a:r>
            <a:r>
              <a:rPr lang="zh-CN" sz="1425">
                <a:solidFill>
                  <a:srgbClr val="44546A"/>
                </a:solidFill>
                <a:latin typeface="Arial"/>
                <a:ea typeface="Arial"/>
              </a:rPr>
              <a:t>万吨），去库支撑变短</a:t>
            </a:r>
            <a:endParaRPr/>
          </a:p>
        </p:txBody>
      </p:sp>
      <p:sp>
        <p:nvSpPr>
          <p:cNvPr id="304" name=""/>
          <p:cNvSpPr/>
          <p:nvPr/>
        </p:nvSpPr>
        <p:spPr>
          <a:xfrm rot="0" flipH="0" flipV="0">
            <a:off x="533400" y="2552700"/>
            <a:ext cx="5334000" cy="866775"/>
          </a:xfrm>
          <a:prstGeom prst="rect">
            <a:avLst/>
          </a:prstGeom>
          <a:solidFill>
            <a:srgbClr val="F5F7FA"/>
          </a:solidFill>
          <a:ln/>
        </p:spPr>
        <p:txBody>
          <a:bodyPr/>
          <a:p>
            <a:pPr/>
            <a:endParaRPr/>
          </a:p>
        </p:txBody>
      </p:sp>
      <p:pic>
        <p:nvPicPr>
          <p:cNvPr id="305" name="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r:embed="rId2"/>
              </a:ext>
            </a:extLst>
          </a:blip>
          <a:stretch>
            <a:fillRect/>
          </a:stretch>
        </p:blipFill>
        <p:spPr>
          <a:xfrm rot="0" flipH="0" flipV="0">
            <a:off x="685800" y="2705100"/>
            <a:ext cx="247650" cy="247650"/>
          </a:xfrm>
          <a:prstGeom prst="rect">
            <a:avLst/>
          </a:prstGeom>
          <a:ln/>
        </p:spPr>
      </p:pic>
      <p:sp>
        <p:nvSpPr>
          <p:cNvPr id="306" name="" descr="{&quot;isTemplate&quot;:true,&quot;type&quot;:&quot;text&quot;}"/>
          <p:cNvSpPr txBox="1"/>
          <p:nvPr/>
        </p:nvSpPr>
        <p:spPr>
          <a:xfrm rot="0" flipH="0" flipV="0">
            <a:off x="1047750" y="2667000"/>
            <a:ext cx="4667250" cy="638175"/>
          </a:xfrm>
          <a:prstGeom prst="rect"/>
        </p:spPr>
        <p:txBody>
          <a:bodyPr wrap="square" lIns="0" tIns="0" rIns="0" bIns="0">
            <a:normAutofit/>
          </a:bodyPr>
          <a:p>
            <a:pPr>
              <a:lnSpc>
                <a:spcPct val="145000"/>
              </a:lnSpc>
            </a:pPr>
            <a:r>
              <a:rPr lang="en-US" sz="1425" b="1">
                <a:solidFill>
                  <a:srgbClr val="061F32"/>
                </a:solidFill>
                <a:latin typeface="Arial"/>
                <a:ea typeface="Arial"/>
              </a:rPr>
              <a:t>PTA </a:t>
            </a:r>
            <a:r>
              <a:rPr lang="zh-CN" sz="1425" b="1">
                <a:solidFill>
                  <a:srgbClr val="061F32"/>
                </a:solidFill>
                <a:latin typeface="Arial"/>
                <a:ea typeface="Arial"/>
              </a:rPr>
              <a:t>现货加工费</a:t>
            </a:r>
            <a:r>
              <a:rPr lang="en-US" sz="1425" b="1">
                <a:solidFill>
                  <a:srgbClr val="061F32"/>
                </a:solidFill>
                <a:latin typeface="Arial"/>
                <a:ea typeface="Arial"/>
              </a:rPr>
              <a:t> 795.5 </a:t>
            </a:r>
            <a:r>
              <a:rPr lang="zh-CN" sz="1425" b="1">
                <a:solidFill>
                  <a:srgbClr val="061F32"/>
                </a:solidFill>
                <a:latin typeface="Arial"/>
                <a:ea typeface="Arial"/>
              </a:rPr>
              <a:t>元（</a:t>
            </a:r>
            <a:r>
              <a:rPr lang="en-US" sz="1425" b="1">
                <a:solidFill>
                  <a:srgbClr val="061F32"/>
                </a:solidFill>
                <a:latin typeface="Arial"/>
                <a:ea typeface="Arial"/>
              </a:rPr>
              <a:t>98.5% </a:t>
            </a:r>
            <a:r>
              <a:rPr lang="zh-CN" sz="1425" b="1">
                <a:solidFill>
                  <a:srgbClr val="061F32"/>
                </a:solidFill>
                <a:latin typeface="Arial"/>
                <a:ea typeface="Arial"/>
              </a:rPr>
              <a:t>分位）</a:t>
            </a:r>
            <a:r>
              <a:rPr lang="zh-CN" sz="1425">
                <a:solidFill>
                  <a:srgbClr val="44546A"/>
                </a:solidFill>
                <a:latin typeface="Arial"/>
                <a:ea typeface="Arial"/>
              </a:rPr>
              <a:t>——近</a:t>
            </a:r>
            <a:r>
              <a:rPr lang="en-US" sz="1425">
                <a:solidFill>
                  <a:srgbClr val="44546A"/>
                </a:solidFill>
                <a:latin typeface="Arial"/>
                <a:ea typeface="Arial"/>
              </a:rPr>
              <a:t> 200 </a:t>
            </a:r>
            <a:r>
              <a:rPr lang="zh-CN" sz="1425">
                <a:solidFill>
                  <a:srgbClr val="44546A"/>
                </a:solidFill>
                <a:latin typeface="Arial"/>
                <a:ea typeface="Arial"/>
              </a:rPr>
              <a:t>日最高一档，下周起超</a:t>
            </a:r>
            <a:r>
              <a:rPr lang="en-US" sz="1425">
                <a:solidFill>
                  <a:srgbClr val="44546A"/>
                </a:solidFill>
                <a:latin typeface="Arial"/>
                <a:ea typeface="Arial"/>
              </a:rPr>
              <a:t> 1300 </a:t>
            </a:r>
            <a:r>
              <a:rPr lang="zh-CN" sz="1425">
                <a:solidFill>
                  <a:srgbClr val="44546A"/>
                </a:solidFill>
                <a:latin typeface="Arial"/>
                <a:ea typeface="Arial"/>
              </a:rPr>
              <a:t>万吨产能集中回归将挤压利润</a:t>
            </a:r>
            <a:endParaRPr/>
          </a:p>
        </p:txBody>
      </p:sp>
      <p:sp>
        <p:nvSpPr>
          <p:cNvPr id="307" name=""/>
          <p:cNvSpPr/>
          <p:nvPr/>
        </p:nvSpPr>
        <p:spPr>
          <a:xfrm rot="0" flipH="0" flipV="0">
            <a:off x="533400" y="3552825"/>
            <a:ext cx="5334000" cy="866775"/>
          </a:xfrm>
          <a:prstGeom prst="rect">
            <a:avLst/>
          </a:prstGeom>
          <a:solidFill>
            <a:srgbClr val="F5F7FA"/>
          </a:solidFill>
          <a:ln/>
        </p:spPr>
        <p:txBody>
          <a:bodyPr/>
          <a:p>
            <a:pPr/>
            <a:endParaRPr/>
          </a:p>
        </p:txBody>
      </p:sp>
      <p:pic>
        <p:nvPicPr>
          <p:cNvPr id="308" name="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r:embed="rId3"/>
              </a:ext>
            </a:extLst>
          </a:blip>
          <a:stretch>
            <a:fillRect/>
          </a:stretch>
        </p:blipFill>
        <p:spPr>
          <a:xfrm rot="0" flipH="0" flipV="0">
            <a:off x="685800" y="3705225"/>
            <a:ext cx="247650" cy="247650"/>
          </a:xfrm>
          <a:prstGeom prst="rect">
            <a:avLst/>
          </a:prstGeom>
          <a:ln/>
        </p:spPr>
      </p:pic>
      <p:sp>
        <p:nvSpPr>
          <p:cNvPr id="309" name="" descr="{&quot;isTemplate&quot;:true,&quot;type&quot;:&quot;text&quot;}"/>
          <p:cNvSpPr txBox="1"/>
          <p:nvPr/>
        </p:nvSpPr>
        <p:spPr>
          <a:xfrm rot="0" flipH="0" flipV="0">
            <a:off x="1047750" y="3667125"/>
            <a:ext cx="4667250" cy="638175"/>
          </a:xfrm>
          <a:prstGeom prst="rect"/>
        </p:spPr>
        <p:txBody>
          <a:bodyPr wrap="square" lIns="0" tIns="0" rIns="0" bIns="0">
            <a:normAutofit/>
          </a:bodyPr>
          <a:p>
            <a:pPr>
              <a:lnSpc>
                <a:spcPct val="145000"/>
              </a:lnSpc>
            </a:pPr>
            <a:r>
              <a:rPr lang="en-US" sz="1425" b="1">
                <a:solidFill>
                  <a:srgbClr val="061F32"/>
                </a:solidFill>
                <a:latin typeface="Arial"/>
                <a:ea typeface="Arial"/>
              </a:rPr>
              <a:t>Brent 85–97 </a:t>
            </a:r>
            <a:r>
              <a:rPr lang="zh-CN" sz="1425" b="1">
                <a:solidFill>
                  <a:srgbClr val="061F32"/>
                </a:solidFill>
                <a:latin typeface="Arial"/>
                <a:ea typeface="Arial"/>
              </a:rPr>
              <a:t>美元</a:t>
            </a:r>
            <a:r>
              <a:rPr lang="en-US" sz="1425" b="1">
                <a:solidFill>
                  <a:srgbClr val="061F32"/>
                </a:solidFill>
                <a:latin typeface="Arial"/>
                <a:ea typeface="Arial"/>
              </a:rPr>
              <a:t> → TA01 5250–5780</a:t>
            </a:r>
            <a:r>
              <a:rPr lang="zh-CN" sz="1425">
                <a:solidFill>
                  <a:srgbClr val="44546A"/>
                </a:solidFill>
                <a:latin typeface="Arial"/>
                <a:ea typeface="Arial"/>
              </a:rPr>
              <a:t>——重心偏区间下半部；自身项（加工费</a:t>
            </a:r>
            <a:r>
              <a:rPr lang="en-US" sz="1425">
                <a:solidFill>
                  <a:srgbClr val="44546A"/>
                </a:solidFill>
                <a:latin typeface="Arial"/>
                <a:ea typeface="Arial"/>
              </a:rPr>
              <a:t>+PX</a:t>
            </a:r>
            <a:r>
              <a:rPr lang="zh-CN" sz="1425">
                <a:solidFill>
                  <a:srgbClr val="44546A"/>
                </a:solidFill>
                <a:latin typeface="Arial"/>
                <a:ea typeface="Arial"/>
              </a:rPr>
              <a:t>）预期</a:t>
            </a:r>
            <a:r>
              <a:rPr lang="en-US" sz="1425">
                <a:solidFill>
                  <a:srgbClr val="44546A"/>
                </a:solidFill>
                <a:latin typeface="Arial"/>
                <a:ea typeface="Arial"/>
              </a:rPr>
              <a:t> −320 </a:t>
            </a:r>
            <a:r>
              <a:rPr lang="zh-CN" sz="1425">
                <a:solidFill>
                  <a:srgbClr val="44546A"/>
                </a:solidFill>
                <a:latin typeface="Arial"/>
                <a:ea typeface="Arial"/>
              </a:rPr>
              <a:t>至</a:t>
            </a:r>
            <a:r>
              <a:rPr lang="en-US" sz="1425">
                <a:solidFill>
                  <a:srgbClr val="44546A"/>
                </a:solidFill>
                <a:latin typeface="Arial"/>
                <a:ea typeface="Arial"/>
              </a:rPr>
              <a:t> −50 </a:t>
            </a:r>
            <a:r>
              <a:rPr lang="zh-CN" sz="1425">
                <a:solidFill>
                  <a:srgbClr val="44546A"/>
                </a:solidFill>
                <a:latin typeface="Arial"/>
                <a:ea typeface="Arial"/>
              </a:rPr>
              <a:t>元，主导方向</a:t>
            </a:r>
            <a:endParaRPr/>
          </a:p>
        </p:txBody>
      </p:sp>
      <p:sp>
        <p:nvSpPr>
          <p:cNvPr id="310" name=""/>
          <p:cNvSpPr/>
          <p:nvPr/>
        </p:nvSpPr>
        <p:spPr>
          <a:xfrm rot="0" flipH="0" flipV="0">
            <a:off x="533400" y="4552950"/>
            <a:ext cx="5334000" cy="1181100"/>
          </a:xfrm>
          <a:prstGeom prst="rect">
            <a:avLst/>
          </a:prstGeom>
          <a:solidFill>
            <a:srgbClr val="FFF6EF"/>
          </a:solidFill>
          <a:ln/>
        </p:spPr>
        <p:txBody>
          <a:bodyPr/>
          <a:p>
            <a:pPr/>
            <a:endParaRPr/>
          </a:p>
        </p:txBody>
      </p:sp>
      <p:pic>
        <p:nvPicPr>
          <p:cNvPr id="311" name="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r:embed="rId4"/>
              </a:ext>
            </a:extLst>
          </a:blip>
          <a:stretch>
            <a:fillRect/>
          </a:stretch>
        </p:blipFill>
        <p:spPr>
          <a:xfrm rot="0" flipH="0" flipV="0">
            <a:off x="685800" y="4705350"/>
            <a:ext cx="247650" cy="247650"/>
          </a:xfrm>
          <a:prstGeom prst="rect">
            <a:avLst/>
          </a:prstGeom>
          <a:ln/>
        </p:spPr>
      </p:pic>
      <p:sp>
        <p:nvSpPr>
          <p:cNvPr id="312" name="" descr="{&quot;isTemplate&quot;:true,&quot;type&quot;:&quot;text&quot;}"/>
          <p:cNvSpPr txBox="1"/>
          <p:nvPr/>
        </p:nvSpPr>
        <p:spPr>
          <a:xfrm rot="0" flipH="0" flipV="0">
            <a:off x="1047750" y="4667250"/>
            <a:ext cx="4667250" cy="952500"/>
          </a:xfrm>
          <a:prstGeom prst="rect"/>
        </p:spPr>
        <p:txBody>
          <a:bodyPr wrap="square" lIns="0" tIns="0" rIns="0" bIns="0">
            <a:normAutofit/>
          </a:bodyPr>
          <a:p>
            <a:pPr>
              <a:lnSpc>
                <a:spcPct val="145000"/>
              </a:lnSpc>
            </a:pPr>
            <a:r>
              <a:rPr lang="zh-CN" sz="1425" b="1">
                <a:solidFill>
                  <a:srgbClr val="F47B39"/>
                </a:solidFill>
                <a:latin typeface="Arial"/>
                <a:ea typeface="Arial"/>
              </a:rPr>
              <a:t>装置集中回归：虹港</a:t>
            </a:r>
            <a:r>
              <a:rPr lang="en-US" sz="1425" b="1">
                <a:solidFill>
                  <a:srgbClr val="F47B39"/>
                </a:solidFill>
                <a:latin typeface="Arial"/>
                <a:ea typeface="Arial"/>
              </a:rPr>
              <a:t> 500 + </a:t>
            </a:r>
            <a:r>
              <a:rPr lang="zh-CN" sz="1425" b="1">
                <a:solidFill>
                  <a:srgbClr val="F47B39"/>
                </a:solidFill>
                <a:latin typeface="Arial"/>
                <a:ea typeface="Arial"/>
              </a:rPr>
              <a:t>新凤鸣</a:t>
            </a:r>
            <a:r>
              <a:rPr lang="en-US" sz="1425" b="1">
                <a:solidFill>
                  <a:srgbClr val="F47B39"/>
                </a:solidFill>
                <a:latin typeface="Arial"/>
                <a:ea typeface="Arial"/>
              </a:rPr>
              <a:t> 250 + </a:t>
            </a:r>
            <a:r>
              <a:rPr lang="zh-CN" sz="1425" b="1">
                <a:solidFill>
                  <a:srgbClr val="F47B39"/>
                </a:solidFill>
                <a:latin typeface="Arial"/>
                <a:ea typeface="Arial"/>
              </a:rPr>
              <a:t>嘉兴</a:t>
            </a:r>
            <a:r>
              <a:rPr lang="en-US" sz="1425" b="1">
                <a:solidFill>
                  <a:srgbClr val="F47B39"/>
                </a:solidFill>
                <a:latin typeface="Arial"/>
                <a:ea typeface="Arial"/>
              </a:rPr>
              <a:t> 150 + </a:t>
            </a:r>
            <a:r>
              <a:rPr lang="zh-CN" sz="1425" b="1">
                <a:solidFill>
                  <a:srgbClr val="F47B39"/>
                </a:solidFill>
                <a:latin typeface="Arial"/>
                <a:ea typeface="Arial"/>
              </a:rPr>
              <a:t>威联</a:t>
            </a:r>
            <a:r>
              <a:rPr lang="en-US" sz="1425" b="1">
                <a:solidFill>
                  <a:srgbClr val="F47B39"/>
                </a:solidFill>
                <a:latin typeface="Arial"/>
                <a:ea typeface="Arial"/>
              </a:rPr>
              <a:t> 250 </a:t>
            </a:r>
            <a:r>
              <a:rPr lang="zh-CN" sz="1425" b="1">
                <a:solidFill>
                  <a:srgbClr val="F47B39"/>
                </a:solidFill>
                <a:latin typeface="Arial"/>
                <a:ea typeface="Arial"/>
              </a:rPr>
              <a:t>万吨</a:t>
            </a:r>
            <a:r>
              <a:rPr lang="zh-CN" sz="1425">
                <a:solidFill>
                  <a:srgbClr val="44546A"/>
                </a:solidFill>
                <a:latin typeface="Arial"/>
                <a:ea typeface="Arial"/>
              </a:rPr>
              <a:t>——已重启或月底升温，福海创</a:t>
            </a:r>
            <a:r>
              <a:rPr lang="en-US" sz="1425">
                <a:solidFill>
                  <a:srgbClr val="44546A"/>
                </a:solidFill>
                <a:latin typeface="Arial"/>
                <a:ea typeface="Arial"/>
              </a:rPr>
              <a:t> 450 </a:t>
            </a:r>
            <a:r>
              <a:rPr lang="zh-CN" sz="1425">
                <a:solidFill>
                  <a:srgbClr val="44546A"/>
                </a:solidFill>
                <a:latin typeface="Arial"/>
                <a:ea typeface="Arial"/>
              </a:rPr>
              <a:t>推迟</a:t>
            </a:r>
            <a:r>
              <a:rPr lang="en-US" sz="1425">
                <a:solidFill>
                  <a:srgbClr val="44546A"/>
                </a:solidFill>
                <a:latin typeface="Arial"/>
                <a:ea typeface="Arial"/>
              </a:rPr>
              <a:t> 9 </a:t>
            </a:r>
            <a:r>
              <a:rPr lang="zh-CN" sz="1425">
                <a:solidFill>
                  <a:srgbClr val="44546A"/>
                </a:solidFill>
                <a:latin typeface="Arial"/>
                <a:ea typeface="Arial"/>
              </a:rPr>
              <a:t>月初，仪征检修取消</a:t>
            </a:r>
            <a:endParaRPr/>
          </a:p>
        </p:txBody>
      </p:sp>
      <p:graphicFrame>
        <p:nvGraphicFramePr>
          <p:cNvPr id="313" name=""/>
          <p:cNvGraphicFramePr/>
          <p:nvPr/>
        </p:nvGraphicFramePr>
        <p:xfrm rot="0" flipH="0" flipV="0">
          <a:off x="6172200" y="1552575"/>
          <a:ext cx="5486400" cy="1924050"/>
        </p:xfrm>
        <a:graphic>
          <a:graphicData uri="http://schemas.openxmlformats.org/drawingml/2006/table">
            <a:tbl>
              <a:tblGrid>
                <a:gridCol w="1650974">
                  <a:extLst>
                    <a:ext uri="{9D8B030D-6E8A-4147-A177-3AD203B41FA5}">
                      <a16:colId val="1"/>
                    </a:ext>
                  </a:extLst>
                </a:gridCol>
                <a:gridCol w="1903674">
                  <a:extLst>
                    <a:ext uri="{9D8B030D-6E8A-4147-A177-3AD203B41FA5}">
                      <a16:colId val="2"/>
                    </a:ext>
                  </a:extLst>
                </a:gridCol>
                <a:gridCol w="1931752">
                  <a:extLst>
                    <a:ext uri="{9D8B030D-6E8A-4147-A177-3AD203B41FA5}">
                      <a16:colId val="3"/>
                    </a:ext>
                  </a:extLst>
                </a:gridCol>
              </a:tblGrid>
              <a:tr h="320675">
                <a:tc>
                  <a:txBody>
                    <a:bodyPr wrap="square" lIns="0" tIns="0" rIns="0" bIns="0" anchor="ctr">
                      <a:normAutofit/>
                    </a:bodyPr>
                    <a:p>
                      <a:pPr marL="114300" marR="114300" algn="l">
                        <a:lnSpc>
                          <a:spcPct val="120000"/>
                        </a:lnSpc>
                      </a:pPr>
                      <a:r>
                        <a:rPr sz="1200" b="1">
                          <a:solidFill>
                            <a:srgbClr val="FFFFFF"/>
                          </a:solidFill>
                          <a:latin typeface="Microsoft YaHei"/>
                          <a:ea typeface="Microsoft YaHei"/>
                        </a:rPr>
                        <a:t>Brent（美元）</a:t>
                      </a:r>
                      <a:endParaRPr/>
                    </a:p>
                  </a:txBody>
                  <a:tcPr marL="45720" marR="45720" marT="45720" marB="4572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61F32"/>
                    </a:solidFill>
                  </a:tcPr>
                </a:tc>
                <a:tc>
                  <a:txBody>
                    <a:bodyPr wrap="square" lIns="0" tIns="0" rIns="0" bIns="0" anchor="ctr">
                      <a:normAutofit/>
                    </a:bodyPr>
                    <a:p>
                      <a:pPr marL="114300" marR="114300" algn="l">
                        <a:lnSpc>
                          <a:spcPct val="120000"/>
                        </a:lnSpc>
                      </a:pPr>
                      <a:r>
                        <a:rPr sz="1200" b="1">
                          <a:solidFill>
                            <a:srgbClr val="FFFFFF"/>
                          </a:solidFill>
                          <a:latin typeface="Microsoft YaHei"/>
                          <a:ea typeface="Microsoft YaHei"/>
                        </a:rPr>
                        <a:t>TA01 参考（元）</a:t>
                      </a:r>
                      <a:endParaRPr/>
                    </a:p>
                  </a:txBody>
                  <a:tcPr marL="45720" marR="45720" marT="45720" marB="4572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61F32"/>
                    </a:solidFill>
                  </a:tcPr>
                </a:tc>
                <a:tc>
                  <a:txBody>
                    <a:bodyPr wrap="square" lIns="0" tIns="0" rIns="0" bIns="0" anchor="ctr">
                      <a:normAutofit/>
                    </a:bodyPr>
                    <a:p>
                      <a:pPr marL="114300" marR="114300" algn="l">
                        <a:lnSpc>
                          <a:spcPct val="120000"/>
                        </a:lnSpc>
                      </a:pPr>
                      <a:r>
                        <a:rPr sz="1200" b="1">
                          <a:solidFill>
                            <a:srgbClr val="FFFFFF"/>
                          </a:solidFill>
                          <a:latin typeface="Microsoft YaHei"/>
                          <a:ea typeface="Microsoft YaHei"/>
                        </a:rPr>
                        <a:t>位置说明</a:t>
                      </a:r>
                      <a:endParaRPr/>
                    </a:p>
                  </a:txBody>
                  <a:tcPr marL="45720" marR="45720" marT="45720" marB="4572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61F32"/>
                    </a:solidFill>
                  </a:tcPr>
                </a:tc>
                <a:extLst>
                  <a:ext uri="{0D108BD9-81ED-4DB2-BD59-A6C34878D82A}">
                    <a16:rowId val="1"/>
                  </a:ext>
                </a:extLst>
              </a:tr>
              <a:tr h="320675">
                <a:tc>
                  <a:txBody>
                    <a:bodyPr wrap="square" lIns="0" tIns="0" rIns="0" bIns="0" anchor="ctr">
                      <a:normAutofit/>
                    </a:bodyPr>
                    <a:p>
                      <a:pPr marL="114300" marR="114300" algn="l">
                        <a:lnSpc>
                          <a:spcPct val="120000"/>
                        </a:lnSpc>
                      </a:pPr>
                      <a:r>
                        <a:rPr sz="1200">
                          <a:solidFill>
                            <a:srgbClr val="44546A"/>
                          </a:solidFill>
                          <a:latin typeface="Microsoft YaHei"/>
                          <a:ea typeface="Microsoft YaHei"/>
                        </a:rPr>
                        <a:t>84.00</a:t>
                      </a:r>
                      <a:endParaRPr/>
                    </a:p>
                  </a:txBody>
                  <a:tcPr marL="45720" marR="45720" marT="45720" marB="4572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 wrap="square" lIns="0" tIns="0" rIns="0" bIns="0" anchor="ctr">
                      <a:normAutofit/>
                    </a:bodyPr>
                    <a:p>
                      <a:pPr marL="114300" marR="114300" algn="l">
                        <a:lnSpc>
                          <a:spcPct val="120000"/>
                        </a:lnSpc>
                      </a:pPr>
                      <a:r>
                        <a:rPr sz="1200">
                          <a:solidFill>
                            <a:srgbClr val="44546A"/>
                          </a:solidFill>
                          <a:latin typeface="Microsoft YaHei"/>
                          <a:ea typeface="Microsoft YaHei"/>
                        </a:rPr>
                        <a:t>5400</a:t>
                      </a:r>
                      <a:endParaRPr/>
                    </a:p>
                  </a:txBody>
                  <a:tcPr marL="45720" marR="45720" marT="45720" marB="4572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 wrap="square" lIns="0" tIns="0" rIns="0" bIns="0" anchor="ctr">
                      <a:normAutofit/>
                    </a:bodyPr>
                    <a:p>
                      <a:pPr marL="114300" marR="114300" algn="l">
                        <a:lnSpc>
                          <a:spcPct val="120000"/>
                        </a:lnSpc>
                      </a:pPr>
                      <a:r>
                        <a:rPr sz="1200">
                          <a:solidFill>
                            <a:srgbClr val="44546A"/>
                          </a:solidFill>
                          <a:latin typeface="Microsoft YaHei"/>
                          <a:ea typeface="Microsoft YaHei"/>
                        </a:rPr>
                        <a:t>下方支撑二</a:t>
                      </a:r>
                      <a:endParaRPr/>
                    </a:p>
                  </a:txBody>
                  <a:tcPr marL="45720" marR="45720" marT="45720" marB="4572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val="2"/>
                  </a:ext>
                </a:extLst>
              </a:tr>
              <a:tr h="320675">
                <a:tc>
                  <a:txBody>
                    <a:bodyPr wrap="square" lIns="0" tIns="0" rIns="0" bIns="0" anchor="ctr">
                      <a:normAutofit/>
                    </a:bodyPr>
                    <a:p>
                      <a:pPr marL="114300" marR="114300" algn="l">
                        <a:lnSpc>
                          <a:spcPct val="120000"/>
                        </a:lnSpc>
                      </a:pPr>
                      <a:r>
                        <a:rPr sz="1200">
                          <a:solidFill>
                            <a:srgbClr val="44546A"/>
                          </a:solidFill>
                          <a:latin typeface="Microsoft YaHei"/>
                          <a:ea typeface="Microsoft YaHei"/>
                        </a:rPr>
                        <a:t>88.00</a:t>
                      </a:r>
                      <a:endParaRPr/>
                    </a:p>
                  </a:txBody>
                  <a:tcPr marL="45720" marR="45720" marT="45720" marB="4572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 wrap="square" lIns="0" tIns="0" rIns="0" bIns="0" anchor="ctr">
                      <a:normAutofit/>
                    </a:bodyPr>
                    <a:p>
                      <a:pPr marL="114300" marR="114300" algn="l">
                        <a:lnSpc>
                          <a:spcPct val="120000"/>
                        </a:lnSpc>
                      </a:pPr>
                      <a:r>
                        <a:rPr sz="1200">
                          <a:solidFill>
                            <a:srgbClr val="44546A"/>
                          </a:solidFill>
                          <a:latin typeface="Microsoft YaHei"/>
                          <a:ea typeface="Microsoft YaHei"/>
                        </a:rPr>
                        <a:t>5530</a:t>
                      </a:r>
                      <a:endParaRPr/>
                    </a:p>
                  </a:txBody>
                  <a:tcPr marL="45720" marR="45720" marT="45720" marB="4572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 wrap="square" lIns="0" tIns="0" rIns="0" bIns="0" anchor="ctr">
                      <a:normAutofit/>
                    </a:bodyPr>
                    <a:p>
                      <a:pPr marL="114300" marR="114300" algn="l">
                        <a:lnSpc>
                          <a:spcPct val="120000"/>
                        </a:lnSpc>
                      </a:pPr>
                      <a:r>
                        <a:rPr sz="1200">
                          <a:solidFill>
                            <a:srgbClr val="44546A"/>
                          </a:solidFill>
                          <a:latin typeface="Microsoft YaHei"/>
                          <a:ea typeface="Microsoft YaHei"/>
                        </a:rPr>
                        <a:t>做多区边界</a:t>
                      </a:r>
                      <a:endParaRPr/>
                    </a:p>
                  </a:txBody>
                  <a:tcPr marL="45720" marR="45720" marT="45720" marB="4572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val="3"/>
                  </a:ext>
                </a:extLst>
              </a:tr>
              <a:tr h="320675">
                <a:tc>
                  <a:txBody>
                    <a:bodyPr wrap="square" lIns="0" tIns="0" rIns="0" bIns="0" anchor="ctr">
                      <a:normAutofit/>
                    </a:bodyPr>
                    <a:p>
                      <a:pPr marL="114300" marR="114300" algn="l">
                        <a:lnSpc>
                          <a:spcPct val="120000"/>
                        </a:lnSpc>
                      </a:pPr>
                      <a:r>
                        <a:rPr sz="1200">
                          <a:solidFill>
                            <a:srgbClr val="44546A"/>
                          </a:solidFill>
                          <a:latin typeface="Microsoft YaHei"/>
                          <a:ea typeface="Microsoft YaHei"/>
                        </a:rPr>
                        <a:t>92.80</a:t>
                      </a:r>
                      <a:endParaRPr/>
                    </a:p>
                  </a:txBody>
                  <a:tcPr marL="45720" marR="45720" marT="45720" marB="4572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 wrap="square" lIns="0" tIns="0" rIns="0" bIns="0" anchor="ctr">
                      <a:normAutofit/>
                    </a:bodyPr>
                    <a:p>
                      <a:pPr marL="114300" marR="114300" algn="l">
                        <a:lnSpc>
                          <a:spcPct val="120000"/>
                        </a:lnSpc>
                      </a:pPr>
                      <a:r>
                        <a:rPr sz="1200">
                          <a:solidFill>
                            <a:srgbClr val="44546A"/>
                          </a:solidFill>
                          <a:latin typeface="Microsoft YaHei"/>
                          <a:ea typeface="Microsoft YaHei"/>
                        </a:rPr>
                        <a:t>5686</a:t>
                      </a:r>
                      <a:endParaRPr/>
                    </a:p>
                  </a:txBody>
                  <a:tcPr marL="45720" marR="45720" marT="45720" marB="4572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 wrap="square" lIns="0" tIns="0" rIns="0" bIns="0" anchor="ctr">
                      <a:normAutofit/>
                    </a:bodyPr>
                    <a:p>
                      <a:pPr marL="114300" marR="114300" algn="l">
                        <a:lnSpc>
                          <a:spcPct val="120000"/>
                        </a:lnSpc>
                      </a:pPr>
                      <a:r>
                        <a:rPr sz="1200">
                          <a:solidFill>
                            <a:srgbClr val="44546A"/>
                          </a:solidFill>
                          <a:latin typeface="Microsoft YaHei"/>
                          <a:ea typeface="Microsoft YaHei"/>
                        </a:rPr>
                        <a:t>锚点（周一结算）</a:t>
                      </a:r>
                      <a:endParaRPr/>
                    </a:p>
                  </a:txBody>
                  <a:tcPr marL="45720" marR="45720" marT="45720" marB="4572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val="4"/>
                  </a:ext>
                </a:extLst>
              </a:tr>
              <a:tr h="320675">
                <a:tc>
                  <a:txBody>
                    <a:bodyPr wrap="square" lIns="0" tIns="0" rIns="0" bIns="0" anchor="ctr">
                      <a:normAutofit/>
                    </a:bodyPr>
                    <a:p>
                      <a:pPr marL="114300" marR="114300" algn="l">
                        <a:lnSpc>
                          <a:spcPct val="120000"/>
                        </a:lnSpc>
                      </a:pPr>
                      <a:r>
                        <a:rPr sz="1200">
                          <a:solidFill>
                            <a:srgbClr val="44546A"/>
                          </a:solidFill>
                          <a:latin typeface="Microsoft YaHei"/>
                          <a:ea typeface="Microsoft YaHei"/>
                        </a:rPr>
                        <a:t>94.40</a:t>
                      </a:r>
                      <a:endParaRPr/>
                    </a:p>
                  </a:txBody>
                  <a:tcPr marL="45720" marR="45720" marT="45720" marB="4572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 wrap="square" lIns="0" tIns="0" rIns="0" bIns="0" anchor="ctr">
                      <a:normAutofit/>
                    </a:bodyPr>
                    <a:p>
                      <a:pPr marL="114300" marR="114300" algn="l">
                        <a:lnSpc>
                          <a:spcPct val="120000"/>
                        </a:lnSpc>
                      </a:pPr>
                      <a:r>
                        <a:rPr sz="1200">
                          <a:solidFill>
                            <a:srgbClr val="44546A"/>
                          </a:solidFill>
                          <a:latin typeface="Microsoft YaHei"/>
                          <a:ea typeface="Microsoft YaHei"/>
                        </a:rPr>
                        <a:t>5740</a:t>
                      </a:r>
                      <a:endParaRPr/>
                    </a:p>
                  </a:txBody>
                  <a:tcPr marL="45720" marR="45720" marT="45720" marB="4572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 wrap="square" lIns="0" tIns="0" rIns="0" bIns="0" anchor="ctr">
                      <a:normAutofit/>
                    </a:bodyPr>
                    <a:p>
                      <a:pPr marL="114300" marR="114300" algn="l">
                        <a:lnSpc>
                          <a:spcPct val="120000"/>
                        </a:lnSpc>
                      </a:pPr>
                      <a:r>
                        <a:rPr sz="1200">
                          <a:solidFill>
                            <a:srgbClr val="44546A"/>
                          </a:solidFill>
                          <a:latin typeface="Microsoft YaHei"/>
                          <a:ea typeface="Microsoft YaHei"/>
                        </a:rPr>
                        <a:t>上方阻力一</a:t>
                      </a:r>
                      <a:endParaRPr/>
                    </a:p>
                  </a:txBody>
                  <a:tcPr marL="45720" marR="45720" marT="45720" marB="4572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val="5"/>
                  </a:ext>
                </a:extLst>
              </a:tr>
              <a:tr h="320675">
                <a:tc>
                  <a:txBody>
                    <a:bodyPr wrap="square" lIns="0" tIns="0" rIns="0" bIns="0" anchor="ctr">
                      <a:normAutofit/>
                    </a:bodyPr>
                    <a:p>
                      <a:pPr marL="114300" marR="114300" algn="l">
                        <a:lnSpc>
                          <a:spcPct val="120000"/>
                        </a:lnSpc>
                      </a:pPr>
                      <a:r>
                        <a:rPr sz="1200">
                          <a:solidFill>
                            <a:srgbClr val="44546A"/>
                          </a:solidFill>
                          <a:latin typeface="Microsoft YaHei"/>
                          <a:ea typeface="Microsoft YaHei"/>
                        </a:rPr>
                        <a:t>97.00</a:t>
                      </a:r>
                      <a:endParaRPr/>
                    </a:p>
                  </a:txBody>
                  <a:tcPr marL="45720" marR="45720" marT="45720" marB="4572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 wrap="square" lIns="0" tIns="0" rIns="0" bIns="0" anchor="ctr">
                      <a:normAutofit/>
                    </a:bodyPr>
                    <a:p>
                      <a:pPr marL="114300" marR="114300" algn="l">
                        <a:lnSpc>
                          <a:spcPct val="120000"/>
                        </a:lnSpc>
                      </a:pPr>
                      <a:r>
                        <a:rPr sz="1200">
                          <a:solidFill>
                            <a:srgbClr val="44546A"/>
                          </a:solidFill>
                          <a:latin typeface="Microsoft YaHei"/>
                          <a:ea typeface="Microsoft YaHei"/>
                        </a:rPr>
                        <a:t>5825</a:t>
                      </a:r>
                      <a:endParaRPr/>
                    </a:p>
                  </a:txBody>
                  <a:tcPr marL="45720" marR="45720" marT="45720" marB="4572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 wrap="square" lIns="0" tIns="0" rIns="0" bIns="0" anchor="ctr">
                      <a:normAutofit/>
                    </a:bodyPr>
                    <a:p>
                      <a:pPr marL="114300" marR="114300" algn="l">
                        <a:lnSpc>
                          <a:spcPct val="120000"/>
                        </a:lnSpc>
                      </a:pPr>
                      <a:r>
                        <a:rPr sz="1200">
                          <a:solidFill>
                            <a:srgbClr val="44546A"/>
                          </a:solidFill>
                          <a:latin typeface="Microsoft YaHei"/>
                          <a:ea typeface="Microsoft YaHei"/>
                        </a:rPr>
                        <a:t>区间上沿</a:t>
                      </a:r>
                      <a:endParaRPr/>
                    </a:p>
                  </a:txBody>
                  <a:tcPr marL="45720" marR="45720" marT="45720" marB="4572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val="6"/>
                  </a:ext>
                </a:extLst>
              </a:tr>
            </a:tbl>
          </a:graphicData>
        </a:graphic>
      </p:graphicFrame>
      <p:sp>
        <p:nvSpPr>
          <p:cNvPr id="314" name="" descr="{&quot;isTemplate&quot;:true,&quot;type&quot;:&quot;text&quot;}"/>
          <p:cNvSpPr txBox="1"/>
          <p:nvPr/>
        </p:nvSpPr>
        <p:spPr>
          <a:xfrm rot="0" flipH="0" flipV="0">
            <a:off x="6172200" y="3295650"/>
            <a:ext cx="5486400" cy="419100"/>
          </a:xfrm>
          <a:prstGeom prst="rect"/>
        </p:spPr>
        <p:txBody>
          <a:bodyPr wrap="square" lIns="0" tIns="0" rIns="0" bIns="0">
            <a:normAutofit/>
          </a:bodyPr>
          <a:p>
            <a:pPr>
              <a:lnSpc>
                <a:spcPct val="140000"/>
              </a:lnSpc>
            </a:pPr>
            <a:r>
              <a:rPr lang="zh-CN" sz="975">
                <a:solidFill>
                  <a:srgbClr val="808080"/>
                </a:solidFill>
                <a:latin typeface="Arial"/>
                <a:ea typeface="Arial"/>
              </a:rPr>
              <a:t>注：</a:t>
            </a:r>
            <a:r>
              <a:rPr lang="en-US" sz="975">
                <a:solidFill>
                  <a:srgbClr val="808080"/>
                </a:solidFill>
                <a:latin typeface="Arial"/>
                <a:ea typeface="Arial"/>
              </a:rPr>
              <a:t>TA01 </a:t>
            </a:r>
            <a:r>
              <a:rPr lang="zh-CN" sz="975">
                <a:solidFill>
                  <a:srgbClr val="808080"/>
                </a:solidFill>
                <a:latin typeface="Arial"/>
                <a:ea typeface="Arial"/>
              </a:rPr>
              <a:t>口径，锚点取周一结算</a:t>
            </a:r>
            <a:r>
              <a:rPr lang="en-US" sz="975">
                <a:solidFill>
                  <a:srgbClr val="808080"/>
                </a:solidFill>
                <a:latin typeface="Arial"/>
                <a:ea typeface="Arial"/>
              </a:rPr>
              <a:t> 5686 </a:t>
            </a:r>
            <a:r>
              <a:rPr lang="zh-CN" sz="975">
                <a:solidFill>
                  <a:srgbClr val="808080"/>
                </a:solidFill>
                <a:latin typeface="Arial"/>
                <a:ea typeface="Arial"/>
              </a:rPr>
              <a:t>元</a:t>
            </a:r>
            <a:r>
              <a:rPr lang="en-US" sz="975">
                <a:solidFill>
                  <a:srgbClr val="808080"/>
                </a:solidFill>
                <a:latin typeface="Arial"/>
                <a:ea typeface="Arial"/>
              </a:rPr>
              <a:t> + Brent 92.8 </a:t>
            </a:r>
            <a:r>
              <a:rPr lang="zh-CN" sz="975">
                <a:solidFill>
                  <a:srgbClr val="808080"/>
                </a:solidFill>
                <a:latin typeface="Arial"/>
                <a:ea typeface="Arial"/>
              </a:rPr>
              <a:t>美元；成本系数</a:t>
            </a:r>
            <a:r>
              <a:rPr lang="en-US" sz="975">
                <a:solidFill>
                  <a:srgbClr val="808080"/>
                </a:solidFill>
                <a:latin typeface="Arial"/>
                <a:ea typeface="Arial"/>
              </a:rPr>
              <a:t> 32.7 </a:t>
            </a:r>
            <a:r>
              <a:rPr lang="zh-CN" sz="975">
                <a:solidFill>
                  <a:srgbClr val="808080"/>
                </a:solidFill>
                <a:latin typeface="Arial"/>
                <a:ea typeface="Arial"/>
              </a:rPr>
              <a:t>元</a:t>
            </a:r>
            <a:r>
              <a:rPr lang="en-US" sz="975">
                <a:solidFill>
                  <a:srgbClr val="808080"/>
                </a:solidFill>
                <a:latin typeface="Arial"/>
                <a:ea typeface="Arial"/>
              </a:rPr>
              <a:t>/</a:t>
            </a:r>
            <a:r>
              <a:rPr lang="zh-CN" sz="975">
                <a:solidFill>
                  <a:srgbClr val="808080"/>
                </a:solidFill>
                <a:latin typeface="Arial"/>
                <a:ea typeface="Arial"/>
              </a:rPr>
              <a:t>美元，自身项预期</a:t>
            </a:r>
            <a:r>
              <a:rPr lang="en-US" sz="975">
                <a:solidFill>
                  <a:srgbClr val="808080"/>
                </a:solidFill>
                <a:latin typeface="Arial"/>
                <a:ea typeface="Arial"/>
              </a:rPr>
              <a:t> −320 </a:t>
            </a:r>
            <a:r>
              <a:rPr lang="zh-CN" sz="975">
                <a:solidFill>
                  <a:srgbClr val="808080"/>
                </a:solidFill>
                <a:latin typeface="Arial"/>
                <a:ea typeface="Arial"/>
              </a:rPr>
              <a:t>至</a:t>
            </a:r>
            <a:r>
              <a:rPr lang="en-US" sz="975">
                <a:solidFill>
                  <a:srgbClr val="808080"/>
                </a:solidFill>
                <a:latin typeface="Arial"/>
                <a:ea typeface="Arial"/>
              </a:rPr>
              <a:t> −50 </a:t>
            </a:r>
            <a:r>
              <a:rPr lang="zh-CN" sz="975">
                <a:solidFill>
                  <a:srgbClr val="808080"/>
                </a:solidFill>
                <a:latin typeface="Arial"/>
                <a:ea typeface="Arial"/>
              </a:rPr>
              <a:t>元</a:t>
            </a:r>
            <a:endParaRPr/>
          </a:p>
        </p:txBody>
      </p:sp>
      <p:sp>
        <p:nvSpPr>
          <p:cNvPr id="315" name=""/>
          <p:cNvSpPr/>
          <p:nvPr/>
        </p:nvSpPr>
        <p:spPr>
          <a:xfrm rot="0" flipH="0" flipV="0">
            <a:off x="6200775" y="3810000"/>
            <a:ext cx="5486400" cy="1238250"/>
          </a:xfrm>
          <a:prstGeom prst="rect">
            <a:avLst/>
          </a:prstGeom>
          <a:solidFill>
            <a:srgbClr val="F5F7FA"/>
          </a:solidFill>
          <a:ln/>
        </p:spPr>
        <p:txBody>
          <a:bodyPr/>
          <a:p>
            <a:pPr/>
            <a:endParaRPr/>
          </a:p>
        </p:txBody>
      </p:sp>
      <p:sp>
        <p:nvSpPr>
          <p:cNvPr id="316" name=""/>
          <p:cNvSpPr/>
          <p:nvPr/>
        </p:nvSpPr>
        <p:spPr>
          <a:xfrm rot="0" flipH="0" flipV="0">
            <a:off x="6172200" y="3810000"/>
            <a:ext cx="5514975" cy="1238250"/>
          </a:xfrm>
          <a:custGeom>
            <a:pathLst>
              <a:path w="579" h="130">
                <a:moveTo>
                  <a:pt x="0" y="0"/>
                </a:moveTo>
                <a:lnTo>
                  <a:pt x="3" y="0"/>
                </a:lnTo>
                <a:lnTo>
                  <a:pt x="3" y="130"/>
                </a:lnTo>
                <a:lnTo>
                  <a:pt x="0" y="130"/>
                </a:lnTo>
                <a:close/>
              </a:path>
            </a:pathLst>
          </a:custGeom>
          <a:solidFill>
            <a:srgbClr val="08A6F6"/>
          </a:solidFill>
          <a:ln/>
        </p:spPr>
        <p:txBody>
          <a:bodyPr/>
          <a:p>
            <a:pPr/>
            <a:endParaRPr/>
          </a:p>
        </p:txBody>
      </p:sp>
      <p:sp>
        <p:nvSpPr>
          <p:cNvPr id="317" name="" descr="{&quot;isTemplate&quot;:true,&quot;type&quot;:&quot;text&quot;}"/>
          <p:cNvSpPr txBox="1"/>
          <p:nvPr/>
        </p:nvSpPr>
        <p:spPr>
          <a:xfrm rot="0" flipH="0" flipV="0">
            <a:off x="6334125" y="3905250"/>
            <a:ext cx="5191125" cy="171450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en-US" sz="1125" b="1">
                <a:solidFill>
                  <a:srgbClr val="061F32"/>
                </a:solidFill>
                <a:latin typeface="Arial"/>
                <a:ea typeface="Arial"/>
              </a:rPr>
              <a:t>EG </a:t>
            </a:r>
            <a:r>
              <a:rPr lang="zh-CN" sz="1125" b="1">
                <a:solidFill>
                  <a:srgbClr val="061F32"/>
                </a:solidFill>
                <a:latin typeface="Arial"/>
                <a:ea typeface="Arial"/>
              </a:rPr>
              <a:t>中期锚点（弘则</a:t>
            </a:r>
            <a:r>
              <a:rPr lang="en-US" sz="1125" b="1">
                <a:solidFill>
                  <a:srgbClr val="061F32"/>
                </a:solidFill>
                <a:latin typeface="Arial"/>
                <a:ea typeface="Arial"/>
              </a:rPr>
              <a:t> 8/24</a:t>
            </a:r>
            <a:r>
              <a:rPr lang="zh-CN" sz="1125" b="1">
                <a:solidFill>
                  <a:srgbClr val="061F32"/>
                </a:solidFill>
                <a:latin typeface="Arial"/>
                <a:ea typeface="Arial"/>
              </a:rPr>
              <a:t>）</a:t>
            </a:r>
            <a:endParaRPr/>
          </a:p>
        </p:txBody>
      </p:sp>
      <p:sp>
        <p:nvSpPr>
          <p:cNvPr id="318" name=""/>
          <p:cNvSpPr/>
          <p:nvPr/>
        </p:nvSpPr>
        <p:spPr>
          <a:xfrm rot="0" flipH="0" flipV="0">
            <a:off x="6334125" y="4152900"/>
            <a:ext cx="1228725" cy="800100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p>
            <a:pPr/>
            <a:endParaRPr/>
          </a:p>
        </p:txBody>
      </p:sp>
      <p:sp>
        <p:nvSpPr>
          <p:cNvPr id="319" name="" descr="{&quot;isTemplate&quot;:true,&quot;type&quot;:&quot;text&quot;}"/>
          <p:cNvSpPr txBox="1"/>
          <p:nvPr/>
        </p:nvSpPr>
        <p:spPr>
          <a:xfrm rot="0" flipH="0" flipV="0">
            <a:off x="6581775" y="4295775"/>
            <a:ext cx="742950" cy="152400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zh-CN" sz="975">
                <a:solidFill>
                  <a:srgbClr val="808080"/>
                </a:solidFill>
                <a:latin typeface="Arial"/>
                <a:ea typeface="Arial"/>
              </a:rPr>
              <a:t>煤制现金成本</a:t>
            </a:r>
            <a:endParaRPr/>
          </a:p>
        </p:txBody>
      </p:sp>
      <p:sp>
        <p:nvSpPr>
          <p:cNvPr id="320" name="" descr="{&quot;isTemplate&quot;:true,&quot;type&quot;:&quot;text&quot;}"/>
          <p:cNvSpPr txBox="1"/>
          <p:nvPr/>
        </p:nvSpPr>
        <p:spPr>
          <a:xfrm rot="0" flipH="0" flipV="0">
            <a:off x="6629400" y="4448175"/>
            <a:ext cx="638175" cy="219075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en-US" sz="1425" b="1">
                <a:solidFill>
                  <a:srgbClr val="061F32"/>
                </a:solidFill>
                <a:latin typeface="Arial"/>
                <a:ea typeface="Arial"/>
              </a:rPr>
              <a:t>4075 </a:t>
            </a:r>
            <a:r>
              <a:rPr lang="zh-CN" sz="1425" b="1">
                <a:solidFill>
                  <a:srgbClr val="061F32"/>
                </a:solidFill>
                <a:latin typeface="Arial"/>
                <a:ea typeface="Arial"/>
              </a:rPr>
              <a:t>元</a:t>
            </a:r>
            <a:endParaRPr/>
          </a:p>
        </p:txBody>
      </p:sp>
      <p:sp>
        <p:nvSpPr>
          <p:cNvPr id="321" name="" descr="{&quot;isTemplate&quot;:true,&quot;type&quot;:&quot;text&quot;}"/>
          <p:cNvSpPr txBox="1"/>
          <p:nvPr/>
        </p:nvSpPr>
        <p:spPr>
          <a:xfrm rot="0" flipH="0" flipV="0">
            <a:off x="6781800" y="4667250"/>
            <a:ext cx="342900" cy="142875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zh-CN" sz="900">
                <a:solidFill>
                  <a:srgbClr val="808080"/>
                </a:solidFill>
                <a:latin typeface="Arial"/>
                <a:ea typeface="Arial"/>
              </a:rPr>
              <a:t>硬下沿</a:t>
            </a:r>
            <a:endParaRPr/>
          </a:p>
        </p:txBody>
      </p:sp>
      <p:sp>
        <p:nvSpPr>
          <p:cNvPr id="322" name=""/>
          <p:cNvSpPr/>
          <p:nvPr/>
        </p:nvSpPr>
        <p:spPr>
          <a:xfrm rot="0" flipH="0" flipV="0">
            <a:off x="7658100" y="4152900"/>
            <a:ext cx="1228725" cy="800100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p>
            <a:pPr/>
            <a:endParaRPr/>
          </a:p>
        </p:txBody>
      </p:sp>
      <p:sp>
        <p:nvSpPr>
          <p:cNvPr id="323" name="" descr="{&quot;isTemplate&quot;:true,&quot;type&quot;:&quot;text&quot;}"/>
          <p:cNvSpPr txBox="1"/>
          <p:nvPr/>
        </p:nvSpPr>
        <p:spPr>
          <a:xfrm rot="0" flipH="0" flipV="0">
            <a:off x="8029575" y="4295775"/>
            <a:ext cx="495300" cy="152400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zh-CN" sz="975">
                <a:solidFill>
                  <a:srgbClr val="808080"/>
                </a:solidFill>
                <a:latin typeface="Arial"/>
                <a:ea typeface="Arial"/>
              </a:rPr>
              <a:t>油制成本</a:t>
            </a:r>
            <a:endParaRPr/>
          </a:p>
        </p:txBody>
      </p:sp>
      <p:sp>
        <p:nvSpPr>
          <p:cNvPr id="324" name="" descr="{&quot;isTemplate&quot;:true,&quot;type&quot;:&quot;text&quot;}"/>
          <p:cNvSpPr txBox="1"/>
          <p:nvPr/>
        </p:nvSpPr>
        <p:spPr>
          <a:xfrm rot="0" flipH="0" flipV="0">
            <a:off x="7953375" y="4448175"/>
            <a:ext cx="638175" cy="219075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en-US" sz="1425" b="1">
                <a:solidFill>
                  <a:srgbClr val="061F32"/>
                </a:solidFill>
                <a:latin typeface="Arial"/>
                <a:ea typeface="Arial"/>
              </a:rPr>
              <a:t>5584 </a:t>
            </a:r>
            <a:r>
              <a:rPr lang="zh-CN" sz="1425" b="1">
                <a:solidFill>
                  <a:srgbClr val="061F32"/>
                </a:solidFill>
                <a:latin typeface="Arial"/>
                <a:ea typeface="Arial"/>
              </a:rPr>
              <a:t>元</a:t>
            </a:r>
            <a:endParaRPr/>
          </a:p>
        </p:txBody>
      </p:sp>
      <p:sp>
        <p:nvSpPr>
          <p:cNvPr id="325" name="" descr="{&quot;isTemplate&quot;:true,&quot;type&quot;:&quot;text&quot;}"/>
          <p:cNvSpPr txBox="1"/>
          <p:nvPr/>
        </p:nvSpPr>
        <p:spPr>
          <a:xfrm rot="0" flipH="0" flipV="0">
            <a:off x="8048625" y="4667250"/>
            <a:ext cx="457200" cy="142875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zh-CN" sz="900">
                <a:solidFill>
                  <a:srgbClr val="808080"/>
                </a:solidFill>
                <a:latin typeface="Arial"/>
                <a:ea typeface="Arial"/>
              </a:rPr>
              <a:t>成本参考</a:t>
            </a:r>
            <a:endParaRPr/>
          </a:p>
        </p:txBody>
      </p:sp>
      <p:sp>
        <p:nvSpPr>
          <p:cNvPr id="326" name=""/>
          <p:cNvSpPr/>
          <p:nvPr/>
        </p:nvSpPr>
        <p:spPr>
          <a:xfrm rot="0" flipH="0" flipV="0">
            <a:off x="8982075" y="4152900"/>
            <a:ext cx="1219200" cy="800100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p>
            <a:pPr/>
            <a:endParaRPr/>
          </a:p>
        </p:txBody>
      </p:sp>
      <p:sp>
        <p:nvSpPr>
          <p:cNvPr id="327" name="" descr="{&quot;isTemplate&quot;:true,&quot;type&quot;:&quot;text&quot;}"/>
          <p:cNvSpPr txBox="1"/>
          <p:nvPr/>
        </p:nvSpPr>
        <p:spPr>
          <a:xfrm rot="0" flipH="0" flipV="0">
            <a:off x="9201150" y="4295775"/>
            <a:ext cx="790575" cy="152400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zh-CN" sz="975">
                <a:solidFill>
                  <a:srgbClr val="808080"/>
                </a:solidFill>
                <a:latin typeface="Arial"/>
                <a:ea typeface="Arial"/>
              </a:rPr>
              <a:t>进口平价</a:t>
            </a:r>
            <a:r>
              <a:rPr lang="en-US" sz="975">
                <a:solidFill>
                  <a:srgbClr val="808080"/>
                </a:solidFill>
                <a:latin typeface="Arial"/>
                <a:ea typeface="Arial"/>
              </a:rPr>
              <a:t> CFR</a:t>
            </a:r>
            <a:endParaRPr/>
          </a:p>
        </p:txBody>
      </p:sp>
      <p:sp>
        <p:nvSpPr>
          <p:cNvPr id="328" name="" descr="{&quot;isTemplate&quot;:true,&quot;type&quot;:&quot;text&quot;}"/>
          <p:cNvSpPr txBox="1"/>
          <p:nvPr/>
        </p:nvSpPr>
        <p:spPr>
          <a:xfrm rot="0" flipH="0" flipV="0">
            <a:off x="9277350" y="4448175"/>
            <a:ext cx="638175" cy="219075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en-US" sz="1425" b="1">
                <a:solidFill>
                  <a:srgbClr val="061F32"/>
                </a:solidFill>
                <a:latin typeface="Arial"/>
                <a:ea typeface="Arial"/>
              </a:rPr>
              <a:t>5671 </a:t>
            </a:r>
            <a:r>
              <a:rPr lang="zh-CN" sz="1425" b="1">
                <a:solidFill>
                  <a:srgbClr val="061F32"/>
                </a:solidFill>
                <a:latin typeface="Arial"/>
                <a:ea typeface="Arial"/>
              </a:rPr>
              <a:t>元</a:t>
            </a:r>
            <a:endParaRPr/>
          </a:p>
        </p:txBody>
      </p:sp>
      <p:sp>
        <p:nvSpPr>
          <p:cNvPr id="329" name="" descr="{&quot;isTemplate&quot;:true,&quot;type&quot;:&quot;text&quot;}"/>
          <p:cNvSpPr txBox="1"/>
          <p:nvPr/>
        </p:nvSpPr>
        <p:spPr>
          <a:xfrm rot="0" flipH="0" flipV="0">
            <a:off x="9363075" y="4667250"/>
            <a:ext cx="457200" cy="142875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zh-CN" sz="900">
                <a:solidFill>
                  <a:srgbClr val="808080"/>
                </a:solidFill>
                <a:latin typeface="Arial"/>
                <a:ea typeface="Arial"/>
              </a:rPr>
              <a:t>上沿候选</a:t>
            </a:r>
            <a:endParaRPr/>
          </a:p>
        </p:txBody>
      </p:sp>
      <p:sp>
        <p:nvSpPr>
          <p:cNvPr id="330" name=""/>
          <p:cNvSpPr/>
          <p:nvPr/>
        </p:nvSpPr>
        <p:spPr>
          <a:xfrm rot="0" flipH="0" flipV="0">
            <a:off x="10296525" y="4152900"/>
            <a:ext cx="1228725" cy="800100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p>
            <a:pPr/>
            <a:endParaRPr/>
          </a:p>
        </p:txBody>
      </p:sp>
      <p:sp>
        <p:nvSpPr>
          <p:cNvPr id="331" name="" descr="{&quot;isTemplate&quot;:true,&quot;type&quot;:&quot;text&quot;}"/>
          <p:cNvSpPr txBox="1"/>
          <p:nvPr/>
        </p:nvSpPr>
        <p:spPr>
          <a:xfrm rot="0" flipH="0" flipV="0">
            <a:off x="10544175" y="4229100"/>
            <a:ext cx="742950" cy="152400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zh-CN" sz="975">
                <a:solidFill>
                  <a:srgbClr val="808080"/>
                </a:solidFill>
                <a:latin typeface="Arial"/>
                <a:ea typeface="Arial"/>
              </a:rPr>
              <a:t>现货加权利润</a:t>
            </a:r>
            <a:endParaRPr/>
          </a:p>
        </p:txBody>
      </p:sp>
      <p:sp>
        <p:nvSpPr>
          <p:cNvPr id="332" name="" descr="{&quot;isTemplate&quot;:true,&quot;type&quot;:&quot;text&quot;}"/>
          <p:cNvSpPr txBox="1"/>
          <p:nvPr/>
        </p:nvSpPr>
        <p:spPr>
          <a:xfrm rot="0" flipH="0" flipV="0">
            <a:off x="10648950" y="4381500"/>
            <a:ext cx="533400" cy="219075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en-US" sz="1425" b="1">
                <a:solidFill>
                  <a:srgbClr val="F47B39"/>
                </a:solidFill>
                <a:latin typeface="Arial"/>
                <a:ea typeface="Arial"/>
              </a:rPr>
              <a:t>861 </a:t>
            </a:r>
            <a:r>
              <a:rPr lang="zh-CN" sz="1425" b="1">
                <a:solidFill>
                  <a:srgbClr val="F47B39"/>
                </a:solidFill>
                <a:latin typeface="Arial"/>
                <a:ea typeface="Arial"/>
              </a:rPr>
              <a:t>元</a:t>
            </a:r>
            <a:endParaRPr/>
          </a:p>
        </p:txBody>
      </p:sp>
      <p:sp>
        <p:nvSpPr>
          <p:cNvPr id="333" name="" descr="{&quot;isTemplate&quot;:true,&quot;type&quot;:&quot;text&quot;}"/>
          <p:cNvSpPr txBox="1"/>
          <p:nvPr/>
        </p:nvSpPr>
        <p:spPr>
          <a:xfrm rot="0" flipH="0" flipV="0">
            <a:off x="10372725" y="4600575"/>
            <a:ext cx="1076325" cy="276225"/>
          </a:xfrm>
          <a:prstGeom prst="rect"/>
        </p:spPr>
        <p:txBody>
          <a:bodyPr wrap="square" lIns="0" tIns="0" rIns="0" bIns="0">
            <a:normAutofit/>
          </a:bodyPr>
          <a:p>
            <a:pPr>
              <a:lnSpc>
                <a:spcPct val="100000"/>
              </a:lnSpc>
            </a:pPr>
            <a:r>
              <a:rPr lang="zh-CN" sz="900">
                <a:solidFill>
                  <a:srgbClr val="808080"/>
                </a:solidFill>
                <a:latin typeface="Arial"/>
                <a:ea typeface="Arial"/>
              </a:rPr>
              <a:t>极值上档</a:t>
            </a:r>
            <a:r>
              <a:rPr lang="en-US" sz="900">
                <a:solidFill>
                  <a:srgbClr val="808080"/>
                </a:solidFill>
                <a:latin typeface="Arial"/>
                <a:ea typeface="Arial"/>
              </a:rPr>
              <a:t> 403 · 5 </a:t>
            </a:r>
            <a:r>
              <a:rPr lang="zh-CN" sz="900">
                <a:solidFill>
                  <a:srgbClr val="808080"/>
                </a:solidFill>
                <a:latin typeface="Arial"/>
                <a:ea typeface="Arial"/>
              </a:rPr>
              <a:t>年</a:t>
            </a:r>
            <a:r>
              <a:rPr lang="en-US" sz="900">
                <a:solidFill>
                  <a:srgbClr val="808080"/>
                </a:solidFill>
                <a:latin typeface="Arial"/>
                <a:ea typeface="Arial"/>
              </a:rPr>
              <a:t> 90.5% </a:t>
            </a:r>
            <a:r>
              <a:rPr lang="zh-CN" sz="900">
                <a:solidFill>
                  <a:srgbClr val="808080"/>
                </a:solidFill>
                <a:latin typeface="Arial"/>
                <a:ea typeface="Arial"/>
              </a:rPr>
              <a:t>分位</a:t>
            </a:r>
            <a:endParaRPr/>
          </a:p>
        </p:txBody>
      </p:sp>
      <p:sp>
        <p:nvSpPr>
          <p:cNvPr id="334" name=""/>
          <p:cNvSpPr/>
          <p:nvPr/>
        </p:nvSpPr>
        <p:spPr>
          <a:xfrm rot="0" flipH="0" flipV="0">
            <a:off x="571500" y="5562600"/>
            <a:ext cx="11125200" cy="1066800"/>
          </a:xfrm>
          <a:prstGeom prst="rect">
            <a:avLst/>
          </a:prstGeom>
          <a:solidFill>
            <a:srgbClr val="F5F7FA"/>
          </a:solidFill>
          <a:ln/>
        </p:spPr>
        <p:txBody>
          <a:bodyPr/>
          <a:p>
            <a:pPr/>
            <a:endParaRPr/>
          </a:p>
        </p:txBody>
      </p:sp>
      <p:sp>
        <p:nvSpPr>
          <p:cNvPr id="335" name=""/>
          <p:cNvSpPr/>
          <p:nvPr/>
        </p:nvSpPr>
        <p:spPr>
          <a:xfrm rot="0" flipH="0" flipV="0">
            <a:off x="533400" y="5562600"/>
            <a:ext cx="11163300" cy="1066800"/>
          </a:xfrm>
          <a:custGeom>
            <a:pathLst>
              <a:path w="1172" h="112">
                <a:moveTo>
                  <a:pt x="0" y="0"/>
                </a:moveTo>
                <a:lnTo>
                  <a:pt x="4" y="0"/>
                </a:lnTo>
                <a:lnTo>
                  <a:pt x="4" y="112"/>
                </a:lnTo>
                <a:lnTo>
                  <a:pt x="0" y="112"/>
                </a:lnTo>
                <a:close/>
              </a:path>
            </a:pathLst>
          </a:custGeom>
          <a:solidFill>
            <a:srgbClr val="061F32"/>
          </a:solidFill>
          <a:ln/>
        </p:spPr>
        <p:txBody>
          <a:bodyPr/>
          <a:p>
            <a:pPr/>
            <a:endParaRPr/>
          </a:p>
        </p:txBody>
      </p:sp>
      <p:sp>
        <p:nvSpPr>
          <p:cNvPr id="336" name="" descr="{&quot;isTemplate&quot;:true,&quot;type&quot;:&quot;text&quot;}"/>
          <p:cNvSpPr txBox="1"/>
          <p:nvPr/>
        </p:nvSpPr>
        <p:spPr>
          <a:xfrm rot="0" flipH="0" flipV="0">
            <a:off x="762000" y="5695950"/>
            <a:ext cx="10706100" cy="962025"/>
          </a:xfrm>
          <a:prstGeom prst="rect"/>
        </p:spPr>
        <p:txBody>
          <a:bodyPr wrap="square" lIns="0" tIns="0" rIns="0" bIns="0">
            <a:normAutofit/>
          </a:bodyPr>
          <a:p>
            <a:pPr>
              <a:lnSpc>
                <a:spcPct val="140000"/>
              </a:lnSpc>
            </a:pPr>
            <a:r>
              <a:rPr lang="zh-CN" sz="1500" b="1">
                <a:solidFill>
                  <a:srgbClr val="061F32"/>
                </a:solidFill>
                <a:latin typeface="Arial"/>
                <a:ea typeface="Arial"/>
              </a:rPr>
              <a:t>判断：</a:t>
            </a:r>
            <a:r>
              <a:rPr lang="zh-CN" sz="1500">
                <a:solidFill>
                  <a:srgbClr val="44546A"/>
                </a:solidFill>
                <a:latin typeface="Arial"/>
                <a:ea typeface="Arial"/>
              </a:rPr>
              <a:t>研报中短期看空（自身口径）——</a:t>
            </a:r>
            <a:r>
              <a:rPr lang="en-US" sz="1500">
                <a:solidFill>
                  <a:srgbClr val="44546A"/>
                </a:solidFill>
                <a:latin typeface="Arial"/>
                <a:ea typeface="Arial"/>
              </a:rPr>
              <a:t>TA </a:t>
            </a:r>
            <a:r>
              <a:rPr lang="zh-CN" sz="1500">
                <a:solidFill>
                  <a:srgbClr val="44546A"/>
                </a:solidFill>
                <a:latin typeface="Arial"/>
                <a:ea typeface="Arial"/>
              </a:rPr>
              <a:t>加工费极值</a:t>
            </a:r>
            <a:r>
              <a:rPr lang="en-US" sz="1500">
                <a:solidFill>
                  <a:srgbClr val="44546A"/>
                </a:solidFill>
                <a:latin typeface="Arial"/>
                <a:ea typeface="Arial"/>
              </a:rPr>
              <a:t> + </a:t>
            </a:r>
            <a:r>
              <a:rPr lang="zh-CN" sz="1500">
                <a:solidFill>
                  <a:srgbClr val="44546A"/>
                </a:solidFill>
                <a:latin typeface="Arial"/>
                <a:ea typeface="Arial"/>
              </a:rPr>
              <a:t>装置集中回归将挤压利润，</a:t>
            </a:r>
            <a:r>
              <a:rPr lang="en-US" sz="1500">
                <a:solidFill>
                  <a:srgbClr val="44546A"/>
                </a:solidFill>
                <a:latin typeface="Arial"/>
                <a:ea typeface="Arial"/>
              </a:rPr>
              <a:t>TA01 </a:t>
            </a:r>
            <a:r>
              <a:rPr lang="zh-CN" sz="1500">
                <a:solidFill>
                  <a:srgbClr val="44546A"/>
                </a:solidFill>
                <a:latin typeface="Arial"/>
                <a:ea typeface="Arial"/>
              </a:rPr>
              <a:t>参考区间</a:t>
            </a:r>
            <a:r>
              <a:rPr lang="en-US" sz="1500">
                <a:solidFill>
                  <a:srgbClr val="44546A"/>
                </a:solidFill>
                <a:latin typeface="Arial"/>
                <a:ea typeface="Arial"/>
              </a:rPr>
              <a:t> 5250–5780 </a:t>
            </a:r>
            <a:r>
              <a:rPr lang="zh-CN" sz="1500">
                <a:solidFill>
                  <a:srgbClr val="44546A"/>
                </a:solidFill>
                <a:latin typeface="Arial"/>
                <a:ea typeface="Arial"/>
              </a:rPr>
              <a:t>重心偏下半部，但社库极低</a:t>
            </a:r>
            <a:r>
              <a:rPr lang="en-US" sz="1500">
                <a:solidFill>
                  <a:srgbClr val="44546A"/>
                </a:solidFill>
                <a:latin typeface="Arial"/>
                <a:ea typeface="Arial"/>
              </a:rPr>
              <a:t> + </a:t>
            </a:r>
            <a:r>
              <a:rPr lang="zh-CN" sz="1500">
                <a:solidFill>
                  <a:srgbClr val="44546A"/>
                </a:solidFill>
                <a:latin typeface="Arial"/>
                <a:ea typeface="Arial"/>
              </a:rPr>
              <a:t>成本中枢上移提供底部支撑，下方空间不大；</a:t>
            </a:r>
            <a:r>
              <a:rPr lang="en-US" sz="1500" b="1">
                <a:solidFill>
                  <a:srgbClr val="061F32"/>
                </a:solidFill>
                <a:latin typeface="Arial"/>
                <a:ea typeface="Arial"/>
              </a:rPr>
              <a:t>EG </a:t>
            </a:r>
            <a:r>
              <a:rPr lang="zh-CN" sz="1500" b="1">
                <a:solidFill>
                  <a:srgbClr val="061F32"/>
                </a:solidFill>
                <a:latin typeface="Arial"/>
                <a:ea typeface="Arial"/>
              </a:rPr>
              <a:t>中期供应回归压力明确（利润</a:t>
            </a:r>
            <a:r>
              <a:rPr lang="en-US" sz="1500" b="1">
                <a:solidFill>
                  <a:srgbClr val="061F32"/>
                </a:solidFill>
                <a:latin typeface="Arial"/>
                <a:ea typeface="Arial"/>
              </a:rPr>
              <a:t> 861 </a:t>
            </a:r>
            <a:r>
              <a:rPr lang="zh-CN" sz="1500" b="1">
                <a:solidFill>
                  <a:srgbClr val="061F32"/>
                </a:solidFill>
                <a:latin typeface="Arial"/>
                <a:ea typeface="Arial"/>
              </a:rPr>
              <a:t>元、</a:t>
            </a:r>
            <a:r>
              <a:rPr lang="en-US" sz="1500" b="1">
                <a:solidFill>
                  <a:srgbClr val="061F32"/>
                </a:solidFill>
                <a:latin typeface="Arial"/>
                <a:ea typeface="Arial"/>
              </a:rPr>
              <a:t>5 </a:t>
            </a:r>
            <a:r>
              <a:rPr lang="zh-CN" sz="1500" b="1">
                <a:solidFill>
                  <a:srgbClr val="061F32"/>
                </a:solidFill>
                <a:latin typeface="Arial"/>
                <a:ea typeface="Arial"/>
              </a:rPr>
              <a:t>年</a:t>
            </a:r>
            <a:r>
              <a:rPr lang="en-US" sz="1500" b="1">
                <a:solidFill>
                  <a:srgbClr val="061F32"/>
                </a:solidFill>
                <a:latin typeface="Arial"/>
                <a:ea typeface="Arial"/>
              </a:rPr>
              <a:t> 90.5% </a:t>
            </a:r>
            <a:r>
              <a:rPr lang="zh-CN" sz="1500" b="1">
                <a:solidFill>
                  <a:srgbClr val="061F32"/>
                </a:solidFill>
                <a:latin typeface="Arial"/>
                <a:ea typeface="Arial"/>
              </a:rPr>
              <a:t>分位），近端挤仓支撑下下跌空间同样受限。价格有望回落至触发区，跌破触发线应果断执行，不宜等太深</a:t>
            </a:r>
            <a:r>
              <a:rPr lang="zh-CN" sz="1500">
                <a:solidFill>
                  <a:srgbClr val="44546A"/>
                </a:solidFill>
                <a:latin typeface="Arial"/>
                <a:ea typeface="Arial"/>
              </a:rPr>
              <a:t>。</a:t>
            </a:r>
            <a:endParaRPr/>
          </a:p>
        </p:txBody>
      </p:sp>
      <p:sp>
        <p:nvSpPr>
          <p:cNvPr id="337" name="" descr="{&quot;isTemplate&quot;:true,&quot;type&quot;:&quot;text&quot;}"/>
          <p:cNvSpPr txBox="1"/>
          <p:nvPr/>
        </p:nvSpPr>
        <p:spPr>
          <a:xfrm rot="0" flipH="0" flipV="0">
            <a:off x="533400" y="6534150"/>
            <a:ext cx="2590800" cy="161925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zh-CN" sz="1050">
                <a:solidFill>
                  <a:srgbClr val="808080"/>
                </a:solidFill>
                <a:latin typeface="Arial"/>
                <a:ea typeface="Arial"/>
              </a:rPr>
              <a:t>数据来源：各大研究院早会纪要</a:t>
            </a:r>
            <a:r>
              <a:rPr lang="en-US" sz="1050">
                <a:solidFill>
                  <a:srgbClr val="808080"/>
                </a:solidFill>
                <a:latin typeface="Arial"/>
                <a:ea typeface="Arial"/>
              </a:rPr>
              <a:t> 2026-08-24</a:t>
            </a:r>
            <a:endParaRPr/>
          </a:p>
        </p:txBody>
      </p:sp>
      <p:sp>
        <p:nvSpPr>
          <p:cNvPr id="338" name="" descr="{&quot;isTemplate&quot;:true,&quot;type&quot;:&quot;text&quot;}"/>
          <p:cNvSpPr txBox="1"/>
          <p:nvPr/>
        </p:nvSpPr>
        <p:spPr>
          <a:xfrm rot="0" flipH="0" flipV="0">
            <a:off x="11506200" y="6534150"/>
            <a:ext cx="152400" cy="161925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en-US" sz="1050">
                <a:solidFill>
                  <a:srgbClr val="808080"/>
                </a:solidFill>
                <a:latin typeface="Arial"/>
                <a:ea typeface="Arial"/>
              </a:rPr>
              <a:t>07</a:t>
            </a:r>
            <a:endParaRPr/>
          </a:p>
        </p:txBody>
      </p:sp>
    </p:spTree>
  </p:cSld>
</p:sld>
</file>

<file path=ppt/slides/slide8.xml><?xml version="1.0" encoding="utf-8"?>
<p:sld xmlns:p="http://schemas.openxmlformats.org/presentationml/2006/main" xmlns:r="http://schemas.openxmlformats.org/officeDocument/2006/relationships" xmlns:a="http://schemas.openxmlformats.org/drawingml/2006/main" xmlns:c="http://schemas.openxmlformats.org/drawingml/2006/chart">
  <p:cSld>
    <p:spTree>
      <p:nvGrpSpPr>
        <p:cNvPr id="339" name="" descr="&lt;Slide style={{width:'1280px', height:'720px', background:'#FFFFFF', fontFamily:'Arial, &quot;PingFang SC&quot;, &quot;Microsoft YaHei&quot;, sans-serif', padding:'44px 56px 0 56px', justifyContent:'space-between'}}&gt;&#10;  &lt;Box&gt;&#10;    &lt;Text style={{fontSize:28, fontWeight:'bold', color:'#061F32', lineHeight:1.3}}&gt;本周期点价机会回顾：TA 仅 8/6 一天触发，EG 8/5–8/7 连续 3 天双档触发&lt;/Text&gt;&#10;    &lt;Box style={{height:1, background:'#061F32', marginTop:12}} /&gt;&#10;  &lt;/Box&gt;&#10;  &lt;Box style={{flexDirection:'row', gap:28, height:400}}&gt;&#10;    &lt;Box style={{width:578, flexDirection:'column'}}&gt;&#10;      &lt;Chart&#10;        chartType='lineChart'&#10;        style={{height:250}}&#10;        title='TA2609 结算价 vs 双档触发线（元/吨 · 7/25–8/24）'&#10;        titleColor='#061F32'&#10;        legendColor='#808080'&#10;        axisColor='#808080'&#10;        colors={['#061F32', '#F47B39', '#B0B7C3']}&#10;        background='#FFFFFF'&#10;        showDataLabels={false}&#10;        data={[&#10;          ['日期', '结算价', '首档线（均价−50）', '强烈建议线（均价−80）'],&#10;          ['7/27', 5706, 5656, 5626],&#10;          ['7/28', 5640, 5623, 5593],&#10;          ['7/29', 5682, 5626, 5596],&#10;          ['7/30', 5764, 5648, 5618],&#10;          ['7/31', 5784, 5665, 5635],&#10;          ['8/3', 5842, 5686, 5656],&#10;          ['8/4', 5906, 5711, 5681],&#10;          ['8/5', 5762, 5711, 5681],&#10;          ['8/6', 5662, 5700, 5670],&#10;          ['8/7', 5780, 5703, 5673],&#10;          ['8/10', 5732, 5701, 5671],&#10;          ['8/11', 5700, 5697, 5667],&#10;          ['8/12', 5716, 5694, 5664],&#10;          ['8/13', 5748, 5695, 5665],&#10;          ['8/14', 5740, 5694, 5664],&#10;          ['8/17', 5936, 5706, 5676],&#10;          ['8/18', 6040, 5723, 5693],&#10;          ['8/19', 5994, 5735, 5705],&#10;          ['8/20', 5900, 5741, 5711],&#10;          ['8/21', 6006, 5752, 5722],&#10;          ['8/24', 5912, 5757, 5727],&#10;        ]}&#10;      /&gt;&#10;      &lt;Box style={{flexDirection:'row', gap:8, marginTop:12, height:96}}&gt;&#10;        &lt;Box style={{flex:1, background:'#FDF3F3', padding:'8px 12px', justifyContent:'center'}}&gt;&#10;          &lt;Text style={{fontSize:13, color:'#808080'}}&gt;TA 首档触发（−50）&lt;/Text&gt;&#10;          &lt;Text style={{fontSize:26, fontWeight:'bold', color:'#5A0E13'}}&gt;1 天&lt;/Text&gt;&#10;          &lt;Text style={{fontSize:12, color:'#808080'}}&gt;8/6 结算 5662 · 破线 38 元&lt;/Text&gt;&#10;        &lt;/Box&gt;&#10;        &lt;Box style={{flex:1, background:'#FDF3F3', padding:'8px 12px', justifyContent:'center'}}&gt;&#10;          &lt;Text style={{fontSize:13, color:'#808080'}}&gt;TA 强烈建议档（−80）&lt;/Text&gt;&#10;          &lt;Text style={{fontSize:26, fontWeight:'bold', color:'#5A0E13'}}&gt;1 天&lt;/Text&gt;&#10;          &lt;Text style={{fontSize:12, color:'#808080'}}&gt;同日破线 8 元&lt;/Text&gt;&#10;        &lt;/Box&gt;&#10;        &lt;Box style={{flex:1, background:'#EDF6EE', padding:'8px 12px', justifyContent:'center'}}&gt;&#10;          &lt;Text style={{fontSize:13, color:'#808080'}}&gt;TA 模拟均摊成交&lt;/Text&gt;&#10;          &lt;Text style={{fontSize:26, fontWeight:'bold', color:'#1E6B34'}}&gt;5836&lt;/Text&gt;&#10;          &lt;Text style={{fontSize:12, color:'#808080'}}&gt;比 8/24 结算省 76 元&lt;/Text&gt;&#10;        &lt;/Box&gt;&#10;      &lt;/Box&gt;&#10;    &lt;/Box&gt;&#10;    &lt;Box style={{flex:1, flexDirection:'column'}}&gt;&#10;      &lt;Chart&#10;        chartType='lineChart'&#10;        style={{height:250}}&#10;        title='EG2609 结算价 vs 双档触发线（元/吨 · 7/25–8/24）'&#10;        titleColor='#061F32'&#10;        legendColor='#808080'&#10;        axisColor='#808080'&#10;        colors={['#061F32', '#F47B39', '#B0B7C3']}&#10;        background='#FFFFFF'&#10;        showDataLabels={false}&#10;        data={[&#10;          ['日期', '结算价', '首档线（均价−50）', '强烈建议线（均价−80）'],&#10;          ['7/27', 4854, 4804, 4774],&#10;          ['7/28', 4811, 4783, 4753],&#10;          ['7/29', 4886, 4800, 4770],&#10;          ['7/30', 5085, 4859, 4829],&#10;          ['7/31', 5007, 4879, 4849],&#10;          ['8/3', 4958, 4884, 4854],&#10;          ['8/4', 4927, 4883, 4853],&#10;          ['8/5', 4671, 4850, 4820],&#10;          ['8/6', 4584, 4815, 4785],&#10;          ['8/7', 4736, 4802, 4772],&#10;          ['8/10', 4857, 4802, 4772],&#10;          ['8/11', 4844, 4802, 4772],&#10;          ['8/12', 4860, 4802, 4772],&#10;          ['8/13', 4861, 4803, 4773],&#10;          ['8/14', 4873, 4804, 4774],&#10;          ['8/17', 5064, 4817, 4787],&#10;          ['8/18', 5242, 4839, 4809],&#10;          ['8/19', 5243, 4859, 4829],&#10;          ['8/20', 5352, 4882, 4852],&#10;          ['8/21', 5361, 4904, 4874],&#10;          ['8/24', 5501, 4930, 4900],&#10;        ]}&#10;      /&gt;&#10;      &lt;Box style={{flexDirection:'row', gap:8, marginTop:12, height:96}}&gt;&#10;        &lt;Box style={{flex:1, background:'#FDF3F3', padding:'8px 12px', justifyContent:'center'}}&gt;&#10;          &lt;Text style={{fontSize:13, color:'#808080'}}&gt;EG 首档触发（−50）&lt;/Text&gt;&#10;          &lt;Text style={{fontSize:26, fontWeight:'bold', color:'#5A0E13'}}&gt;3 天&lt;/Text&gt;&#10;          &lt;Text style={{fontSize:12, color:'#808080'}}&gt;8/5–8/7 连续触发&lt;/Text&gt;&#10;        &lt;/Box&gt;&#10;        &lt;Box style={{flex:1, background:'#FDF3F3', padding:'8px 12px', justifyContent:'center'}}&gt;&#10;          &lt;Text style={{fontSize:13, color:'#808080'}}&gt;EG 强烈建议档（−80）&lt;/Text&gt;&#10;          &lt;Text style={{fontSize:26, fontWeight:'bold', color:'#5A0E13'}}&gt;3 天&lt;/Text&gt;&#10;          &lt;Text style={{fontSize:12, color:'#808080'}}&gt;8/6 最深破线 201 元&lt;/Text&gt;&#10;        &lt;/Box&gt;&#10;        &lt;Box style={{flex:1, background:'#EDF6EE', padding:'8px 12px', justifyContent:'center'}}&gt;&#10;          &lt;Text style={{fontSize:13, color:'#808080'}}&gt;EG 模拟均摊成交&lt;/Text&gt;&#10;          &lt;Text style={{fontSize:26, fontWeight:'bold', color:'#1E6B34'}}&gt;5004&lt;/Text&gt;&#10;          &lt;Text style={{fontSize:12, color:'#808080'}}&gt;比 8/24 结算省 497 元&lt;/Text&gt;&#10;        &lt;/Box&gt;&#10;      &lt;/Box&gt;&#10;    &lt;/Box&gt;&#10;  &lt;/Box&gt;&#10;  &lt;Box style={{height:66, background:'#F5F7FA', padding:'10px 18px', borderLeft:'3px solid #061F32'}}&gt;&#10;    &lt;Text style={{fontSize:18, color:'#44546A', lineHeight:1.5}}&gt;触发线随累计均价逐日上移，两品种 8/17 起同步跳涨、窗口关闭。EG 前段给足机会（8/5 触发后模拟均摊省 497 元）；TA 仅 8/6 一天（8/11 差 3 元未破）——&lt;span style={{fontWeight:'bold', color:'#061F32'}}&gt;机会出现时机制给足机会，没机会时也不为浅回调买单。&lt;/span&gt;&lt;/Text&gt;&#10;  &lt;/Box&gt;&#10;  &lt;Box style={{height:52, flexDirection:'row', justifyContent:'space-between', alignItems:'center'}}&gt;&#10;    &lt;Text style={{fontSize:14, color:'#808080'}}&gt;数据来源：行言恒工作台逐日回测（7/25–8/24 官方结算价）&lt;/Text&gt;&#10;    &lt;Text style={{fontSize:14, color:'#808080'}}&gt;08&lt;/Text&gt;&#10;  &lt;/Box&gt;&#10;&lt;/Slide&gt;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" name=""/>
          <p:cNvSpPr/>
          <p:nvPr/>
        </p:nvSpPr>
        <p:spPr>
          <a:xfrm rot="0" flipH="0" flipV="0"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p/>
        </p:txBody>
      </p:sp>
      <p:sp>
        <p:nvSpPr>
          <p:cNvPr id="341" name="" descr="{&quot;isTemplate&quot;:true,&quot;type&quot;:&quot;text&quot;}"/>
          <p:cNvSpPr txBox="1"/>
          <p:nvPr/>
        </p:nvSpPr>
        <p:spPr>
          <a:xfrm rot="0" flipH="0" flipV="0">
            <a:off x="533400" y="419100"/>
            <a:ext cx="11125200" cy="419100"/>
          </a:xfrm>
          <a:prstGeom prst="rect"/>
        </p:spPr>
        <p:txBody>
          <a:bodyPr wrap="none" lIns="0" tIns="0" rIns="0" bIns="0"/>
          <a:p>
            <a:pPr>
              <a:lnSpc>
                <a:spcPct val="130000"/>
              </a:lnSpc>
            </a:pPr>
            <a:r>
              <a:rPr lang="zh-CN" sz="2100" b="1">
                <a:solidFill>
                  <a:srgbClr val="061F32"/>
                </a:solidFill>
                <a:latin typeface="Arial"/>
                <a:ea typeface="Arial"/>
              </a:rPr>
              <a:t>本周期点价机会回顾：</a:t>
            </a:r>
            <a:r>
              <a:rPr lang="en-US" sz="2100" b="1">
                <a:solidFill>
                  <a:srgbClr val="061F32"/>
                </a:solidFill>
                <a:latin typeface="Arial"/>
                <a:ea typeface="Arial"/>
              </a:rPr>
              <a:t>TA </a:t>
            </a:r>
            <a:r>
              <a:rPr lang="zh-CN" sz="2100" b="1">
                <a:solidFill>
                  <a:srgbClr val="061F32"/>
                </a:solidFill>
                <a:latin typeface="Arial"/>
                <a:ea typeface="Arial"/>
              </a:rPr>
              <a:t>仅</a:t>
            </a:r>
            <a:r>
              <a:rPr lang="en-US" sz="2100" b="1">
                <a:solidFill>
                  <a:srgbClr val="061F32"/>
                </a:solidFill>
                <a:latin typeface="Arial"/>
                <a:ea typeface="Arial"/>
              </a:rPr>
              <a:t> 8/6 </a:t>
            </a:r>
            <a:r>
              <a:rPr lang="zh-CN" sz="2100" b="1">
                <a:solidFill>
                  <a:srgbClr val="061F32"/>
                </a:solidFill>
                <a:latin typeface="Arial"/>
                <a:ea typeface="Arial"/>
              </a:rPr>
              <a:t>一天触发，</a:t>
            </a:r>
            <a:r>
              <a:rPr lang="en-US" sz="2100" b="1">
                <a:solidFill>
                  <a:srgbClr val="061F32"/>
                </a:solidFill>
                <a:latin typeface="Arial"/>
                <a:ea typeface="Arial"/>
              </a:rPr>
              <a:t>EG 8/5–8/7 </a:t>
            </a:r>
            <a:r>
              <a:rPr lang="zh-CN" sz="2100" b="1">
                <a:solidFill>
                  <a:srgbClr val="061F32"/>
                </a:solidFill>
                <a:latin typeface="Arial"/>
                <a:ea typeface="Arial"/>
              </a:rPr>
              <a:t>连续</a:t>
            </a:r>
            <a:r>
              <a:rPr lang="en-US" sz="2100" b="1">
                <a:solidFill>
                  <a:srgbClr val="061F32"/>
                </a:solidFill>
                <a:latin typeface="Arial"/>
                <a:ea typeface="Arial"/>
              </a:rPr>
              <a:t> 3 </a:t>
            </a:r>
            <a:r>
              <a:rPr lang="zh-CN" sz="2100" b="1">
                <a:solidFill>
                  <a:srgbClr val="061F32"/>
                </a:solidFill>
                <a:latin typeface="Arial"/>
                <a:ea typeface="Arial"/>
              </a:rPr>
              <a:t>天双档触发</a:t>
            </a:r>
            <a:endParaRPr/>
          </a:p>
        </p:txBody>
      </p:sp>
      <p:sp>
        <p:nvSpPr>
          <p:cNvPr id="342" name=""/>
          <p:cNvSpPr/>
          <p:nvPr/>
        </p:nvSpPr>
        <p:spPr>
          <a:xfrm rot="0" flipH="0" flipV="0">
            <a:off x="533400" y="952500"/>
            <a:ext cx="11125200" cy="9525"/>
          </a:xfrm>
          <a:prstGeom prst="rect">
            <a:avLst/>
          </a:prstGeom>
          <a:solidFill>
            <a:srgbClr val="061F32"/>
          </a:solidFill>
          <a:ln/>
        </p:spPr>
        <p:txBody>
          <a:bodyPr/>
          <a:p/>
        </p:txBody>
      </p:sp>
      <p:graphicFrame>
        <p:nvGraphicFramePr>
          <p:cNvPr id="343" name="343"/>
          <p:cNvGraphicFramePr/>
          <p:nvPr/>
        </p:nvGraphicFramePr>
        <p:xfrm rot="0" flipH="0" flipV="0">
          <a:off x="533400" y="1285875"/>
          <a:ext cx="5505450" cy="2381250"/>
        </p:xfrm>
        <a:graphic>
          <a:graphicData uri="http://schemas.openxmlformats.org/drawingml/2006/chart">
            <c:chart r:id="rId0"/>
          </a:graphicData>
        </a:graphic>
      </p:graphicFrame>
      <p:sp>
        <p:nvSpPr>
          <p:cNvPr id="344" name=""/>
          <p:cNvSpPr/>
          <p:nvPr/>
        </p:nvSpPr>
        <p:spPr>
          <a:xfrm rot="0" flipH="0" flipV="0">
            <a:off x="533400" y="3781425"/>
            <a:ext cx="1781175" cy="914400"/>
          </a:xfrm>
          <a:prstGeom prst="rect">
            <a:avLst/>
          </a:prstGeom>
          <a:solidFill>
            <a:srgbClr val="FDF3F3"/>
          </a:solidFill>
          <a:ln/>
        </p:spPr>
        <p:txBody>
          <a:bodyPr/>
          <a:p/>
        </p:txBody>
      </p:sp>
      <p:sp>
        <p:nvSpPr>
          <p:cNvPr id="345" name="" descr="{&quot;isTemplate&quot;:true,&quot;type&quot;:&quot;text&quot;}"/>
          <p:cNvSpPr txBox="1"/>
          <p:nvPr/>
        </p:nvSpPr>
        <p:spPr>
          <a:xfrm rot="0" flipH="0" flipV="0">
            <a:off x="647700" y="3943350"/>
            <a:ext cx="1552575" cy="152400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en-US" sz="975">
                <a:solidFill>
                  <a:srgbClr val="808080"/>
                </a:solidFill>
                <a:latin typeface="Arial"/>
                <a:ea typeface="Arial"/>
              </a:rPr>
              <a:t>TA </a:t>
            </a:r>
            <a:r>
              <a:rPr lang="zh-CN" sz="975">
                <a:solidFill>
                  <a:srgbClr val="808080"/>
                </a:solidFill>
                <a:latin typeface="Arial"/>
                <a:ea typeface="Arial"/>
              </a:rPr>
              <a:t>首档触发（−</a:t>
            </a:r>
            <a:r>
              <a:rPr lang="en-US" sz="975">
                <a:solidFill>
                  <a:srgbClr val="808080"/>
                </a:solidFill>
                <a:latin typeface="Arial"/>
                <a:ea typeface="Arial"/>
              </a:rPr>
              <a:t>50</a:t>
            </a:r>
            <a:r>
              <a:rPr lang="zh-CN" sz="975">
                <a:solidFill>
                  <a:srgbClr val="808080"/>
                </a:solidFill>
                <a:latin typeface="Arial"/>
                <a:ea typeface="Arial"/>
              </a:rPr>
              <a:t>）</a:t>
            </a:r>
            <a:endParaRPr/>
          </a:p>
        </p:txBody>
      </p:sp>
      <p:sp>
        <p:nvSpPr>
          <p:cNvPr id="346" name="" descr="{&quot;isTemplate&quot;:true,&quot;type&quot;:&quot;text&quot;}"/>
          <p:cNvSpPr txBox="1"/>
          <p:nvPr/>
        </p:nvSpPr>
        <p:spPr>
          <a:xfrm rot="0" flipH="0" flipV="0">
            <a:off x="647700" y="4095750"/>
            <a:ext cx="1552575" cy="304800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en-US" sz="1950" b="1">
                <a:solidFill>
                  <a:srgbClr val="5A0E13"/>
                </a:solidFill>
                <a:latin typeface="Arial"/>
                <a:ea typeface="Arial"/>
              </a:rPr>
              <a:t>1 </a:t>
            </a:r>
            <a:r>
              <a:rPr lang="zh-CN" sz="1950" b="1">
                <a:solidFill>
                  <a:srgbClr val="5A0E13"/>
                </a:solidFill>
                <a:latin typeface="Arial"/>
                <a:ea typeface="Arial"/>
              </a:rPr>
              <a:t>天</a:t>
            </a:r>
            <a:endParaRPr/>
          </a:p>
        </p:txBody>
      </p:sp>
      <p:sp>
        <p:nvSpPr>
          <p:cNvPr id="347" name="" descr="{&quot;isTemplate&quot;:true,&quot;type&quot;:&quot;text&quot;}"/>
          <p:cNvSpPr txBox="1"/>
          <p:nvPr/>
        </p:nvSpPr>
        <p:spPr>
          <a:xfrm rot="0" flipH="0" flipV="0">
            <a:off x="647700" y="4400550"/>
            <a:ext cx="1552575" cy="142875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en-US" sz="900">
                <a:solidFill>
                  <a:srgbClr val="808080"/>
                </a:solidFill>
                <a:latin typeface="Arial"/>
                <a:ea typeface="Arial"/>
              </a:rPr>
              <a:t>8/6 </a:t>
            </a:r>
            <a:r>
              <a:rPr lang="zh-CN" sz="900">
                <a:solidFill>
                  <a:srgbClr val="808080"/>
                </a:solidFill>
                <a:latin typeface="Arial"/>
                <a:ea typeface="Arial"/>
              </a:rPr>
              <a:t>结算</a:t>
            </a:r>
            <a:r>
              <a:rPr lang="en-US" sz="900">
                <a:solidFill>
                  <a:srgbClr val="808080"/>
                </a:solidFill>
                <a:latin typeface="Arial"/>
                <a:ea typeface="Arial"/>
              </a:rPr>
              <a:t> 5662 · </a:t>
            </a:r>
            <a:r>
              <a:rPr lang="zh-CN" sz="900">
                <a:solidFill>
                  <a:srgbClr val="808080"/>
                </a:solidFill>
                <a:latin typeface="Arial"/>
                <a:ea typeface="Arial"/>
              </a:rPr>
              <a:t>破线</a:t>
            </a:r>
            <a:r>
              <a:rPr lang="en-US" sz="900">
                <a:solidFill>
                  <a:srgbClr val="808080"/>
                </a:solidFill>
                <a:latin typeface="Arial"/>
                <a:ea typeface="Arial"/>
              </a:rPr>
              <a:t> 38 </a:t>
            </a:r>
            <a:r>
              <a:rPr lang="zh-CN" sz="900">
                <a:solidFill>
                  <a:srgbClr val="808080"/>
                </a:solidFill>
                <a:latin typeface="Arial"/>
                <a:ea typeface="Arial"/>
              </a:rPr>
              <a:t>元</a:t>
            </a:r>
            <a:endParaRPr/>
          </a:p>
        </p:txBody>
      </p:sp>
      <p:sp>
        <p:nvSpPr>
          <p:cNvPr id="348" name=""/>
          <p:cNvSpPr/>
          <p:nvPr/>
        </p:nvSpPr>
        <p:spPr>
          <a:xfrm rot="0" flipH="0" flipV="0">
            <a:off x="2390775" y="3781425"/>
            <a:ext cx="1790700" cy="914400"/>
          </a:xfrm>
          <a:prstGeom prst="rect">
            <a:avLst/>
          </a:prstGeom>
          <a:solidFill>
            <a:srgbClr val="FDF3F3"/>
          </a:solidFill>
          <a:ln/>
        </p:spPr>
        <p:txBody>
          <a:bodyPr/>
          <a:p/>
        </p:txBody>
      </p:sp>
      <p:sp>
        <p:nvSpPr>
          <p:cNvPr id="349" name="" descr="{&quot;isTemplate&quot;:true,&quot;type&quot;:&quot;text&quot;}"/>
          <p:cNvSpPr txBox="1"/>
          <p:nvPr/>
        </p:nvSpPr>
        <p:spPr>
          <a:xfrm rot="0" flipH="0" flipV="0">
            <a:off x="2505075" y="3943350"/>
            <a:ext cx="1562100" cy="152400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en-US" sz="975">
                <a:solidFill>
                  <a:srgbClr val="808080"/>
                </a:solidFill>
                <a:latin typeface="Arial"/>
                <a:ea typeface="Arial"/>
              </a:rPr>
              <a:t>TA </a:t>
            </a:r>
            <a:r>
              <a:rPr lang="zh-CN" sz="975">
                <a:solidFill>
                  <a:srgbClr val="808080"/>
                </a:solidFill>
                <a:latin typeface="Arial"/>
                <a:ea typeface="Arial"/>
              </a:rPr>
              <a:t>强烈建议档（−</a:t>
            </a:r>
            <a:r>
              <a:rPr lang="en-US" sz="975">
                <a:solidFill>
                  <a:srgbClr val="808080"/>
                </a:solidFill>
                <a:latin typeface="Arial"/>
                <a:ea typeface="Arial"/>
              </a:rPr>
              <a:t>80</a:t>
            </a:r>
            <a:r>
              <a:rPr lang="zh-CN" sz="975">
                <a:solidFill>
                  <a:srgbClr val="808080"/>
                </a:solidFill>
                <a:latin typeface="Arial"/>
                <a:ea typeface="Arial"/>
              </a:rPr>
              <a:t>）</a:t>
            </a:r>
            <a:endParaRPr/>
          </a:p>
        </p:txBody>
      </p:sp>
      <p:sp>
        <p:nvSpPr>
          <p:cNvPr id="350" name="" descr="{&quot;isTemplate&quot;:true,&quot;type&quot;:&quot;text&quot;}"/>
          <p:cNvSpPr txBox="1"/>
          <p:nvPr/>
        </p:nvSpPr>
        <p:spPr>
          <a:xfrm rot="0" flipH="0" flipV="0">
            <a:off x="2505075" y="4095750"/>
            <a:ext cx="1562100" cy="304800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en-US" sz="1950" b="1">
                <a:solidFill>
                  <a:srgbClr val="5A0E13"/>
                </a:solidFill>
                <a:latin typeface="Arial"/>
                <a:ea typeface="Arial"/>
              </a:rPr>
              <a:t>1 </a:t>
            </a:r>
            <a:r>
              <a:rPr lang="zh-CN" sz="1950" b="1">
                <a:solidFill>
                  <a:srgbClr val="5A0E13"/>
                </a:solidFill>
                <a:latin typeface="Arial"/>
                <a:ea typeface="Arial"/>
              </a:rPr>
              <a:t>天</a:t>
            </a:r>
            <a:endParaRPr/>
          </a:p>
        </p:txBody>
      </p:sp>
      <p:sp>
        <p:nvSpPr>
          <p:cNvPr id="351" name="" descr="{&quot;isTemplate&quot;:true,&quot;type&quot;:&quot;text&quot;}"/>
          <p:cNvSpPr txBox="1"/>
          <p:nvPr/>
        </p:nvSpPr>
        <p:spPr>
          <a:xfrm rot="0" flipH="0" flipV="0">
            <a:off x="2505075" y="4400550"/>
            <a:ext cx="1562100" cy="142875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zh-CN" sz="900">
                <a:solidFill>
                  <a:srgbClr val="808080"/>
                </a:solidFill>
                <a:latin typeface="Arial"/>
                <a:ea typeface="Arial"/>
              </a:rPr>
              <a:t>同日破线</a:t>
            </a:r>
            <a:r>
              <a:rPr lang="en-US" sz="900">
                <a:solidFill>
                  <a:srgbClr val="808080"/>
                </a:solidFill>
                <a:latin typeface="Arial"/>
                <a:ea typeface="Arial"/>
              </a:rPr>
              <a:t> 8 </a:t>
            </a:r>
            <a:r>
              <a:rPr lang="zh-CN" sz="900">
                <a:solidFill>
                  <a:srgbClr val="808080"/>
                </a:solidFill>
                <a:latin typeface="Arial"/>
                <a:ea typeface="Arial"/>
              </a:rPr>
              <a:t>元</a:t>
            </a:r>
            <a:endParaRPr/>
          </a:p>
        </p:txBody>
      </p:sp>
      <p:sp>
        <p:nvSpPr>
          <p:cNvPr id="352" name=""/>
          <p:cNvSpPr/>
          <p:nvPr/>
        </p:nvSpPr>
        <p:spPr>
          <a:xfrm rot="0" flipH="0" flipV="0">
            <a:off x="4257675" y="3781425"/>
            <a:ext cx="1781175" cy="914400"/>
          </a:xfrm>
          <a:prstGeom prst="rect">
            <a:avLst/>
          </a:prstGeom>
          <a:solidFill>
            <a:srgbClr val="EDF6EE"/>
          </a:solidFill>
          <a:ln/>
        </p:spPr>
        <p:txBody>
          <a:bodyPr/>
          <a:p/>
        </p:txBody>
      </p:sp>
      <p:sp>
        <p:nvSpPr>
          <p:cNvPr id="353" name="" descr="{&quot;isTemplate&quot;:true,&quot;type&quot;:&quot;text&quot;}"/>
          <p:cNvSpPr txBox="1"/>
          <p:nvPr/>
        </p:nvSpPr>
        <p:spPr>
          <a:xfrm rot="0" flipH="0" flipV="0">
            <a:off x="4371975" y="3943350"/>
            <a:ext cx="1552575" cy="152400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en-US" sz="975">
                <a:solidFill>
                  <a:srgbClr val="808080"/>
                </a:solidFill>
                <a:latin typeface="Arial"/>
                <a:ea typeface="Arial"/>
              </a:rPr>
              <a:t>TA </a:t>
            </a:r>
            <a:r>
              <a:rPr lang="zh-CN" sz="975">
                <a:solidFill>
                  <a:srgbClr val="808080"/>
                </a:solidFill>
                <a:latin typeface="Arial"/>
                <a:ea typeface="Arial"/>
              </a:rPr>
              <a:t>模拟均摊成交</a:t>
            </a:r>
            <a:endParaRPr/>
          </a:p>
        </p:txBody>
      </p:sp>
      <p:sp>
        <p:nvSpPr>
          <p:cNvPr id="354" name="" descr="{&quot;isTemplate&quot;:true,&quot;type&quot;:&quot;text&quot;}"/>
          <p:cNvSpPr txBox="1"/>
          <p:nvPr/>
        </p:nvSpPr>
        <p:spPr>
          <a:xfrm rot="0" flipH="0" flipV="0">
            <a:off x="4371975" y="4095750"/>
            <a:ext cx="1552575" cy="304800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en-US" sz="1950" b="1">
                <a:solidFill>
                  <a:srgbClr val="1E6B34"/>
                </a:solidFill>
                <a:latin typeface="Arial"/>
                <a:ea typeface="Arial"/>
              </a:rPr>
              <a:t>5836</a:t>
            </a:r>
            <a:endParaRPr/>
          </a:p>
        </p:txBody>
      </p:sp>
      <p:sp>
        <p:nvSpPr>
          <p:cNvPr id="355" name="" descr="{&quot;isTemplate&quot;:true,&quot;type&quot;:&quot;text&quot;}"/>
          <p:cNvSpPr txBox="1"/>
          <p:nvPr/>
        </p:nvSpPr>
        <p:spPr>
          <a:xfrm rot="0" flipH="0" flipV="0">
            <a:off x="4371975" y="4400550"/>
            <a:ext cx="1552575" cy="142875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zh-CN" sz="900">
                <a:solidFill>
                  <a:srgbClr val="808080"/>
                </a:solidFill>
                <a:latin typeface="Arial"/>
                <a:ea typeface="Arial"/>
              </a:rPr>
              <a:t>比</a:t>
            </a:r>
            <a:r>
              <a:rPr lang="en-US" sz="900">
                <a:solidFill>
                  <a:srgbClr val="808080"/>
                </a:solidFill>
                <a:latin typeface="Arial"/>
                <a:ea typeface="Arial"/>
              </a:rPr>
              <a:t> 8/24 </a:t>
            </a:r>
            <a:r>
              <a:rPr lang="zh-CN" sz="900">
                <a:solidFill>
                  <a:srgbClr val="808080"/>
                </a:solidFill>
                <a:latin typeface="Arial"/>
                <a:ea typeface="Arial"/>
              </a:rPr>
              <a:t>结算省</a:t>
            </a:r>
            <a:r>
              <a:rPr lang="en-US" sz="900">
                <a:solidFill>
                  <a:srgbClr val="808080"/>
                </a:solidFill>
                <a:latin typeface="Arial"/>
                <a:ea typeface="Arial"/>
              </a:rPr>
              <a:t> 76 </a:t>
            </a:r>
            <a:r>
              <a:rPr lang="zh-CN" sz="900">
                <a:solidFill>
                  <a:srgbClr val="808080"/>
                </a:solidFill>
                <a:latin typeface="Arial"/>
                <a:ea typeface="Arial"/>
              </a:rPr>
              <a:t>元</a:t>
            </a:r>
            <a:endParaRPr/>
          </a:p>
        </p:txBody>
      </p:sp>
      <p:graphicFrame>
        <p:nvGraphicFramePr>
          <p:cNvPr id="356" name="356"/>
          <p:cNvGraphicFramePr/>
          <p:nvPr/>
        </p:nvGraphicFramePr>
        <p:xfrm rot="0" flipH="0" flipV="0">
          <a:off x="6305550" y="1285875"/>
          <a:ext cx="5353050" cy="2381250"/>
        </p:xfrm>
        <a:graphic>
          <a:graphicData uri="http://schemas.openxmlformats.org/drawingml/2006/chart">
            <c:chart r:id="rId1"/>
          </a:graphicData>
        </a:graphic>
      </p:graphicFrame>
      <p:sp>
        <p:nvSpPr>
          <p:cNvPr id="357" name=""/>
          <p:cNvSpPr/>
          <p:nvPr/>
        </p:nvSpPr>
        <p:spPr>
          <a:xfrm rot="0" flipH="0" flipV="0">
            <a:off x="6305550" y="3781425"/>
            <a:ext cx="1733550" cy="914400"/>
          </a:xfrm>
          <a:prstGeom prst="rect">
            <a:avLst/>
          </a:prstGeom>
          <a:solidFill>
            <a:srgbClr val="FDF3F3"/>
          </a:solidFill>
          <a:ln/>
        </p:spPr>
        <p:txBody>
          <a:bodyPr/>
          <a:p/>
        </p:txBody>
      </p:sp>
      <p:sp>
        <p:nvSpPr>
          <p:cNvPr id="358" name="" descr="{&quot;isTemplate&quot;:true,&quot;type&quot;:&quot;text&quot;}"/>
          <p:cNvSpPr txBox="1"/>
          <p:nvPr/>
        </p:nvSpPr>
        <p:spPr>
          <a:xfrm rot="0" flipH="0" flipV="0">
            <a:off x="6419850" y="3943350"/>
            <a:ext cx="1504950" cy="152400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en-US" sz="975">
                <a:solidFill>
                  <a:srgbClr val="808080"/>
                </a:solidFill>
                <a:latin typeface="Arial"/>
                <a:ea typeface="Arial"/>
              </a:rPr>
              <a:t>EG </a:t>
            </a:r>
            <a:r>
              <a:rPr lang="zh-CN" sz="975">
                <a:solidFill>
                  <a:srgbClr val="808080"/>
                </a:solidFill>
                <a:latin typeface="Arial"/>
                <a:ea typeface="Arial"/>
              </a:rPr>
              <a:t>首档触发（−</a:t>
            </a:r>
            <a:r>
              <a:rPr lang="en-US" sz="975">
                <a:solidFill>
                  <a:srgbClr val="808080"/>
                </a:solidFill>
                <a:latin typeface="Arial"/>
                <a:ea typeface="Arial"/>
              </a:rPr>
              <a:t>50</a:t>
            </a:r>
            <a:r>
              <a:rPr lang="zh-CN" sz="975">
                <a:solidFill>
                  <a:srgbClr val="808080"/>
                </a:solidFill>
                <a:latin typeface="Arial"/>
                <a:ea typeface="Arial"/>
              </a:rPr>
              <a:t>）</a:t>
            </a:r>
            <a:endParaRPr/>
          </a:p>
        </p:txBody>
      </p:sp>
      <p:sp>
        <p:nvSpPr>
          <p:cNvPr id="359" name="" descr="{&quot;isTemplate&quot;:true,&quot;type&quot;:&quot;text&quot;}"/>
          <p:cNvSpPr txBox="1"/>
          <p:nvPr/>
        </p:nvSpPr>
        <p:spPr>
          <a:xfrm rot="0" flipH="0" flipV="0">
            <a:off x="6419850" y="4095750"/>
            <a:ext cx="1504950" cy="304800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en-US" sz="1950" b="1">
                <a:solidFill>
                  <a:srgbClr val="5A0E13"/>
                </a:solidFill>
                <a:latin typeface="Arial"/>
                <a:ea typeface="Arial"/>
              </a:rPr>
              <a:t>3 </a:t>
            </a:r>
            <a:r>
              <a:rPr lang="zh-CN" sz="1950" b="1">
                <a:solidFill>
                  <a:srgbClr val="5A0E13"/>
                </a:solidFill>
                <a:latin typeface="Arial"/>
                <a:ea typeface="Arial"/>
              </a:rPr>
              <a:t>天</a:t>
            </a:r>
            <a:endParaRPr/>
          </a:p>
        </p:txBody>
      </p:sp>
      <p:sp>
        <p:nvSpPr>
          <p:cNvPr id="360" name="" descr="{&quot;isTemplate&quot;:true,&quot;type&quot;:&quot;text&quot;}"/>
          <p:cNvSpPr txBox="1"/>
          <p:nvPr/>
        </p:nvSpPr>
        <p:spPr>
          <a:xfrm rot="0" flipH="0" flipV="0">
            <a:off x="6419850" y="4400550"/>
            <a:ext cx="1504950" cy="142875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en-US" sz="900">
                <a:solidFill>
                  <a:srgbClr val="808080"/>
                </a:solidFill>
                <a:latin typeface="Arial"/>
                <a:ea typeface="Arial"/>
              </a:rPr>
              <a:t>8/5–8/7 </a:t>
            </a:r>
            <a:r>
              <a:rPr lang="zh-CN" sz="900">
                <a:solidFill>
                  <a:srgbClr val="808080"/>
                </a:solidFill>
                <a:latin typeface="Arial"/>
                <a:ea typeface="Arial"/>
              </a:rPr>
              <a:t>连续触发</a:t>
            </a:r>
            <a:endParaRPr/>
          </a:p>
        </p:txBody>
      </p:sp>
      <p:sp>
        <p:nvSpPr>
          <p:cNvPr id="361" name=""/>
          <p:cNvSpPr/>
          <p:nvPr/>
        </p:nvSpPr>
        <p:spPr>
          <a:xfrm rot="0" flipH="0" flipV="0">
            <a:off x="8115300" y="3781425"/>
            <a:ext cx="1733550" cy="914400"/>
          </a:xfrm>
          <a:prstGeom prst="rect">
            <a:avLst/>
          </a:prstGeom>
          <a:solidFill>
            <a:srgbClr val="FDF3F3"/>
          </a:solidFill>
          <a:ln/>
        </p:spPr>
        <p:txBody>
          <a:bodyPr/>
          <a:p/>
        </p:txBody>
      </p:sp>
      <p:sp>
        <p:nvSpPr>
          <p:cNvPr id="362" name="" descr="{&quot;isTemplate&quot;:true,&quot;type&quot;:&quot;text&quot;}"/>
          <p:cNvSpPr txBox="1"/>
          <p:nvPr/>
        </p:nvSpPr>
        <p:spPr>
          <a:xfrm rot="0" flipH="0" flipV="0">
            <a:off x="8229600" y="3943350"/>
            <a:ext cx="1504950" cy="152400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en-US" sz="975">
                <a:solidFill>
                  <a:srgbClr val="808080"/>
                </a:solidFill>
                <a:latin typeface="Arial"/>
                <a:ea typeface="Arial"/>
              </a:rPr>
              <a:t>EG </a:t>
            </a:r>
            <a:r>
              <a:rPr lang="zh-CN" sz="975">
                <a:solidFill>
                  <a:srgbClr val="808080"/>
                </a:solidFill>
                <a:latin typeface="Arial"/>
                <a:ea typeface="Arial"/>
              </a:rPr>
              <a:t>强烈建议档（−</a:t>
            </a:r>
            <a:r>
              <a:rPr lang="en-US" sz="975">
                <a:solidFill>
                  <a:srgbClr val="808080"/>
                </a:solidFill>
                <a:latin typeface="Arial"/>
                <a:ea typeface="Arial"/>
              </a:rPr>
              <a:t>80</a:t>
            </a:r>
            <a:r>
              <a:rPr lang="zh-CN" sz="975">
                <a:solidFill>
                  <a:srgbClr val="808080"/>
                </a:solidFill>
                <a:latin typeface="Arial"/>
                <a:ea typeface="Arial"/>
              </a:rPr>
              <a:t>）</a:t>
            </a:r>
            <a:endParaRPr/>
          </a:p>
        </p:txBody>
      </p:sp>
      <p:sp>
        <p:nvSpPr>
          <p:cNvPr id="363" name="" descr="{&quot;isTemplate&quot;:true,&quot;type&quot;:&quot;text&quot;}"/>
          <p:cNvSpPr txBox="1"/>
          <p:nvPr/>
        </p:nvSpPr>
        <p:spPr>
          <a:xfrm rot="0" flipH="0" flipV="0">
            <a:off x="8229600" y="4095750"/>
            <a:ext cx="1504950" cy="304800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en-US" sz="1950" b="1">
                <a:solidFill>
                  <a:srgbClr val="5A0E13"/>
                </a:solidFill>
                <a:latin typeface="Arial"/>
                <a:ea typeface="Arial"/>
              </a:rPr>
              <a:t>3 </a:t>
            </a:r>
            <a:r>
              <a:rPr lang="zh-CN" sz="1950" b="1">
                <a:solidFill>
                  <a:srgbClr val="5A0E13"/>
                </a:solidFill>
                <a:latin typeface="Arial"/>
                <a:ea typeface="Arial"/>
              </a:rPr>
              <a:t>天</a:t>
            </a:r>
            <a:endParaRPr/>
          </a:p>
        </p:txBody>
      </p:sp>
      <p:sp>
        <p:nvSpPr>
          <p:cNvPr id="364" name="" descr="{&quot;isTemplate&quot;:true,&quot;type&quot;:&quot;text&quot;}"/>
          <p:cNvSpPr txBox="1"/>
          <p:nvPr/>
        </p:nvSpPr>
        <p:spPr>
          <a:xfrm rot="0" flipH="0" flipV="0">
            <a:off x="8229600" y="4400550"/>
            <a:ext cx="1504950" cy="142875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en-US" sz="900">
                <a:solidFill>
                  <a:srgbClr val="808080"/>
                </a:solidFill>
                <a:latin typeface="Arial"/>
                <a:ea typeface="Arial"/>
              </a:rPr>
              <a:t>8/6 </a:t>
            </a:r>
            <a:r>
              <a:rPr lang="zh-CN" sz="900">
                <a:solidFill>
                  <a:srgbClr val="808080"/>
                </a:solidFill>
                <a:latin typeface="Arial"/>
                <a:ea typeface="Arial"/>
              </a:rPr>
              <a:t>最深破线</a:t>
            </a:r>
            <a:r>
              <a:rPr lang="en-US" sz="900">
                <a:solidFill>
                  <a:srgbClr val="808080"/>
                </a:solidFill>
                <a:latin typeface="Arial"/>
                <a:ea typeface="Arial"/>
              </a:rPr>
              <a:t> 201 </a:t>
            </a:r>
            <a:r>
              <a:rPr lang="zh-CN" sz="900">
                <a:solidFill>
                  <a:srgbClr val="808080"/>
                </a:solidFill>
                <a:latin typeface="Arial"/>
                <a:ea typeface="Arial"/>
              </a:rPr>
              <a:t>元</a:t>
            </a:r>
            <a:endParaRPr/>
          </a:p>
        </p:txBody>
      </p:sp>
      <p:sp>
        <p:nvSpPr>
          <p:cNvPr id="365" name=""/>
          <p:cNvSpPr/>
          <p:nvPr/>
        </p:nvSpPr>
        <p:spPr>
          <a:xfrm rot="0" flipH="0" flipV="0">
            <a:off x="9925050" y="3781425"/>
            <a:ext cx="1733550" cy="914400"/>
          </a:xfrm>
          <a:prstGeom prst="rect">
            <a:avLst/>
          </a:prstGeom>
          <a:solidFill>
            <a:srgbClr val="EDF6EE"/>
          </a:solidFill>
          <a:ln/>
        </p:spPr>
        <p:txBody>
          <a:bodyPr/>
          <a:p/>
        </p:txBody>
      </p:sp>
      <p:sp>
        <p:nvSpPr>
          <p:cNvPr id="366" name="" descr="{&quot;isTemplate&quot;:true,&quot;type&quot;:&quot;text&quot;}"/>
          <p:cNvSpPr txBox="1"/>
          <p:nvPr/>
        </p:nvSpPr>
        <p:spPr>
          <a:xfrm rot="0" flipH="0" flipV="0">
            <a:off x="10039350" y="3943350"/>
            <a:ext cx="1504950" cy="152400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en-US" sz="975">
                <a:solidFill>
                  <a:srgbClr val="808080"/>
                </a:solidFill>
                <a:latin typeface="Arial"/>
                <a:ea typeface="Arial"/>
              </a:rPr>
              <a:t>EG </a:t>
            </a:r>
            <a:r>
              <a:rPr lang="zh-CN" sz="975">
                <a:solidFill>
                  <a:srgbClr val="808080"/>
                </a:solidFill>
                <a:latin typeface="Arial"/>
                <a:ea typeface="Arial"/>
              </a:rPr>
              <a:t>模拟均摊成交</a:t>
            </a:r>
            <a:endParaRPr/>
          </a:p>
        </p:txBody>
      </p:sp>
      <p:sp>
        <p:nvSpPr>
          <p:cNvPr id="367" name="" descr="{&quot;isTemplate&quot;:true,&quot;type&quot;:&quot;text&quot;}"/>
          <p:cNvSpPr txBox="1"/>
          <p:nvPr/>
        </p:nvSpPr>
        <p:spPr>
          <a:xfrm rot="0" flipH="0" flipV="0">
            <a:off x="10039350" y="4095750"/>
            <a:ext cx="1504950" cy="304800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en-US" sz="1950" b="1">
                <a:solidFill>
                  <a:srgbClr val="1E6B34"/>
                </a:solidFill>
                <a:latin typeface="Arial"/>
                <a:ea typeface="Arial"/>
              </a:rPr>
              <a:t>5004</a:t>
            </a:r>
            <a:endParaRPr/>
          </a:p>
        </p:txBody>
      </p:sp>
      <p:sp>
        <p:nvSpPr>
          <p:cNvPr id="368" name="" descr="{&quot;isTemplate&quot;:true,&quot;type&quot;:&quot;text&quot;}"/>
          <p:cNvSpPr txBox="1"/>
          <p:nvPr/>
        </p:nvSpPr>
        <p:spPr>
          <a:xfrm rot="0" flipH="0" flipV="0">
            <a:off x="10039350" y="4400550"/>
            <a:ext cx="1504950" cy="142875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zh-CN" sz="900">
                <a:solidFill>
                  <a:srgbClr val="808080"/>
                </a:solidFill>
                <a:latin typeface="Arial"/>
                <a:ea typeface="Arial"/>
              </a:rPr>
              <a:t>比</a:t>
            </a:r>
            <a:r>
              <a:rPr lang="en-US" sz="900">
                <a:solidFill>
                  <a:srgbClr val="808080"/>
                </a:solidFill>
                <a:latin typeface="Arial"/>
                <a:ea typeface="Arial"/>
              </a:rPr>
              <a:t> 8/24 </a:t>
            </a:r>
            <a:r>
              <a:rPr lang="zh-CN" sz="900">
                <a:solidFill>
                  <a:srgbClr val="808080"/>
                </a:solidFill>
                <a:latin typeface="Arial"/>
                <a:ea typeface="Arial"/>
              </a:rPr>
              <a:t>结算省</a:t>
            </a:r>
            <a:r>
              <a:rPr lang="en-US" sz="900">
                <a:solidFill>
                  <a:srgbClr val="808080"/>
                </a:solidFill>
                <a:latin typeface="Arial"/>
                <a:ea typeface="Arial"/>
              </a:rPr>
              <a:t> 497 </a:t>
            </a:r>
            <a:r>
              <a:rPr lang="zh-CN" sz="900">
                <a:solidFill>
                  <a:srgbClr val="808080"/>
                </a:solidFill>
                <a:latin typeface="Arial"/>
                <a:ea typeface="Arial"/>
              </a:rPr>
              <a:t>元</a:t>
            </a:r>
            <a:endParaRPr/>
          </a:p>
        </p:txBody>
      </p:sp>
      <p:sp>
        <p:nvSpPr>
          <p:cNvPr id="369" name=""/>
          <p:cNvSpPr/>
          <p:nvPr/>
        </p:nvSpPr>
        <p:spPr>
          <a:xfrm rot="0" flipH="0" flipV="0">
            <a:off x="561975" y="5410200"/>
            <a:ext cx="11125200" cy="628650"/>
          </a:xfrm>
          <a:prstGeom prst="rect">
            <a:avLst/>
          </a:prstGeom>
          <a:solidFill>
            <a:srgbClr val="F5F7FA"/>
          </a:solidFill>
          <a:ln/>
        </p:spPr>
        <p:txBody>
          <a:bodyPr/>
          <a:p/>
        </p:txBody>
      </p:sp>
      <p:sp>
        <p:nvSpPr>
          <p:cNvPr id="370" name=""/>
          <p:cNvSpPr/>
          <p:nvPr/>
        </p:nvSpPr>
        <p:spPr>
          <a:xfrm rot="0" flipH="0" flipV="0">
            <a:off x="533400" y="5410200"/>
            <a:ext cx="11153775" cy="628650"/>
          </a:xfrm>
          <a:custGeom>
            <a:pathLst>
              <a:path w="1171" h="66">
                <a:moveTo>
                  <a:pt x="0" y="0"/>
                </a:moveTo>
                <a:lnTo>
                  <a:pt x="3" y="0"/>
                </a:lnTo>
                <a:lnTo>
                  <a:pt x="3" y="66"/>
                </a:lnTo>
                <a:lnTo>
                  <a:pt x="0" y="66"/>
                </a:lnTo>
                <a:close/>
              </a:path>
            </a:pathLst>
          </a:custGeom>
          <a:solidFill>
            <a:srgbClr val="061F32"/>
          </a:solidFill>
          <a:ln/>
        </p:spPr>
        <p:txBody>
          <a:bodyPr/>
          <a:p/>
        </p:txBody>
      </p:sp>
      <p:sp>
        <p:nvSpPr>
          <p:cNvPr id="371" name="" descr="{&quot;isTemplate&quot;:true,&quot;type&quot;:&quot;text&quot;}"/>
          <p:cNvSpPr txBox="1"/>
          <p:nvPr/>
        </p:nvSpPr>
        <p:spPr>
          <a:xfrm rot="0" flipH="0" flipV="0">
            <a:off x="733425" y="5505450"/>
            <a:ext cx="10753725" cy="619125"/>
          </a:xfrm>
          <a:prstGeom prst="rect"/>
        </p:spPr>
        <p:txBody>
          <a:bodyPr wrap="square" lIns="0" tIns="0" rIns="0" bIns="0">
            <a:normAutofit/>
          </a:bodyPr>
          <a:p>
            <a:pPr>
              <a:lnSpc>
                <a:spcPct val="150000"/>
              </a:lnSpc>
            </a:pPr>
            <a:r>
              <a:rPr lang="zh-CN" sz="1350">
                <a:solidFill>
                  <a:srgbClr val="44546A"/>
                </a:solidFill>
                <a:latin typeface="Arial"/>
                <a:ea typeface="Arial"/>
              </a:rPr>
              <a:t>触发线随累计均价逐日上移，两品种</a:t>
            </a:r>
            <a:r>
              <a:rPr lang="en-US" sz="1350">
                <a:solidFill>
                  <a:srgbClr val="44546A"/>
                </a:solidFill>
                <a:latin typeface="Arial"/>
                <a:ea typeface="Arial"/>
              </a:rPr>
              <a:t> 8/17 </a:t>
            </a:r>
            <a:r>
              <a:rPr lang="zh-CN" sz="1350">
                <a:solidFill>
                  <a:srgbClr val="44546A"/>
                </a:solidFill>
                <a:latin typeface="Arial"/>
                <a:ea typeface="Arial"/>
              </a:rPr>
              <a:t>起同步跳涨、窗口关闭。</a:t>
            </a:r>
            <a:r>
              <a:rPr lang="en-US" sz="1350">
                <a:solidFill>
                  <a:srgbClr val="44546A"/>
                </a:solidFill>
                <a:latin typeface="Arial"/>
                <a:ea typeface="Arial"/>
              </a:rPr>
              <a:t>EG </a:t>
            </a:r>
            <a:r>
              <a:rPr lang="zh-CN" sz="1350">
                <a:solidFill>
                  <a:srgbClr val="44546A"/>
                </a:solidFill>
                <a:latin typeface="Arial"/>
                <a:ea typeface="Arial"/>
              </a:rPr>
              <a:t>前段给足机会（</a:t>
            </a:r>
            <a:r>
              <a:rPr lang="en-US" sz="1350">
                <a:solidFill>
                  <a:srgbClr val="44546A"/>
                </a:solidFill>
                <a:latin typeface="Arial"/>
                <a:ea typeface="Arial"/>
              </a:rPr>
              <a:t>8/5 </a:t>
            </a:r>
            <a:r>
              <a:rPr lang="zh-CN" sz="1350">
                <a:solidFill>
                  <a:srgbClr val="44546A"/>
                </a:solidFill>
                <a:latin typeface="Arial"/>
                <a:ea typeface="Arial"/>
              </a:rPr>
              <a:t>触发后模拟均摊省</a:t>
            </a:r>
            <a:r>
              <a:rPr lang="en-US" sz="1350">
                <a:solidFill>
                  <a:srgbClr val="44546A"/>
                </a:solidFill>
                <a:latin typeface="Arial"/>
                <a:ea typeface="Arial"/>
              </a:rPr>
              <a:t> 497 </a:t>
            </a:r>
            <a:r>
              <a:rPr lang="zh-CN" sz="1350">
                <a:solidFill>
                  <a:srgbClr val="44546A"/>
                </a:solidFill>
                <a:latin typeface="Arial"/>
                <a:ea typeface="Arial"/>
              </a:rPr>
              <a:t>元）；</a:t>
            </a:r>
            <a:r>
              <a:rPr lang="en-US" sz="1350">
                <a:solidFill>
                  <a:srgbClr val="44546A"/>
                </a:solidFill>
                <a:latin typeface="Arial"/>
                <a:ea typeface="Arial"/>
              </a:rPr>
              <a:t>TA </a:t>
            </a:r>
            <a:r>
              <a:rPr lang="zh-CN" sz="1350">
                <a:solidFill>
                  <a:srgbClr val="44546A"/>
                </a:solidFill>
                <a:latin typeface="Arial"/>
                <a:ea typeface="Arial"/>
              </a:rPr>
              <a:t>仅</a:t>
            </a:r>
            <a:r>
              <a:rPr lang="en-US" sz="1350">
                <a:solidFill>
                  <a:srgbClr val="44546A"/>
                </a:solidFill>
                <a:latin typeface="Arial"/>
                <a:ea typeface="Arial"/>
              </a:rPr>
              <a:t> 8/6 </a:t>
            </a:r>
            <a:r>
              <a:rPr lang="zh-CN" sz="1350">
                <a:solidFill>
                  <a:srgbClr val="44546A"/>
                </a:solidFill>
                <a:latin typeface="Arial"/>
                <a:ea typeface="Arial"/>
              </a:rPr>
              <a:t>一天（</a:t>
            </a:r>
            <a:r>
              <a:rPr lang="en-US" sz="1350">
                <a:solidFill>
                  <a:srgbClr val="44546A"/>
                </a:solidFill>
                <a:latin typeface="Arial"/>
                <a:ea typeface="Arial"/>
              </a:rPr>
              <a:t>8/11 </a:t>
            </a:r>
            <a:r>
              <a:rPr lang="zh-CN" sz="1350">
                <a:solidFill>
                  <a:srgbClr val="44546A"/>
                </a:solidFill>
                <a:latin typeface="Arial"/>
                <a:ea typeface="Arial"/>
              </a:rPr>
              <a:t>差</a:t>
            </a:r>
            <a:r>
              <a:rPr lang="en-US" sz="1350">
                <a:solidFill>
                  <a:srgbClr val="44546A"/>
                </a:solidFill>
                <a:latin typeface="Arial"/>
                <a:ea typeface="Arial"/>
              </a:rPr>
              <a:t> 3 </a:t>
            </a:r>
            <a:r>
              <a:rPr lang="zh-CN" sz="1350">
                <a:solidFill>
                  <a:srgbClr val="44546A"/>
                </a:solidFill>
                <a:latin typeface="Arial"/>
                <a:ea typeface="Arial"/>
              </a:rPr>
              <a:t>元未破）——</a:t>
            </a:r>
            <a:r>
              <a:rPr lang="zh-CN" sz="1350" b="1">
                <a:solidFill>
                  <a:srgbClr val="061F32"/>
                </a:solidFill>
                <a:latin typeface="Arial"/>
                <a:ea typeface="Arial"/>
              </a:rPr>
              <a:t>机会出现时机制给足机会，没机会时也不为浅回调买单。</a:t>
            </a:r>
            <a:endParaRPr/>
          </a:p>
        </p:txBody>
      </p:sp>
      <p:sp>
        <p:nvSpPr>
          <p:cNvPr id="372" name="" descr="{&quot;isTemplate&quot;:true,&quot;type&quot;:&quot;text&quot;}"/>
          <p:cNvSpPr txBox="1"/>
          <p:nvPr/>
        </p:nvSpPr>
        <p:spPr>
          <a:xfrm rot="0" flipH="0" flipV="0">
            <a:off x="533400" y="6534150"/>
            <a:ext cx="3571875" cy="161925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zh-CN" sz="1050">
                <a:solidFill>
                  <a:srgbClr val="808080"/>
                </a:solidFill>
                <a:latin typeface="Arial"/>
                <a:ea typeface="Arial"/>
              </a:rPr>
              <a:t>数据来源：行言恒工作台逐日回测（</a:t>
            </a:r>
            <a:r>
              <a:rPr lang="en-US" sz="1050">
                <a:solidFill>
                  <a:srgbClr val="808080"/>
                </a:solidFill>
                <a:latin typeface="Arial"/>
                <a:ea typeface="Arial"/>
              </a:rPr>
              <a:t>7/25–8/24 </a:t>
            </a:r>
            <a:r>
              <a:rPr lang="zh-CN" sz="1050">
                <a:solidFill>
                  <a:srgbClr val="808080"/>
                </a:solidFill>
                <a:latin typeface="Arial"/>
                <a:ea typeface="Arial"/>
              </a:rPr>
              <a:t>官方结算价）</a:t>
            </a:r>
            <a:endParaRPr/>
          </a:p>
        </p:txBody>
      </p:sp>
      <p:sp>
        <p:nvSpPr>
          <p:cNvPr id="373" name="" descr="{&quot;isTemplate&quot;:true,&quot;type&quot;:&quot;text&quot;}"/>
          <p:cNvSpPr txBox="1"/>
          <p:nvPr/>
        </p:nvSpPr>
        <p:spPr>
          <a:xfrm rot="0" flipH="0" flipV="0">
            <a:off x="11506200" y="6534150"/>
            <a:ext cx="152400" cy="161925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en-US" sz="1050">
                <a:solidFill>
                  <a:srgbClr val="808080"/>
                </a:solidFill>
                <a:latin typeface="Arial"/>
                <a:ea typeface="Arial"/>
              </a:rPr>
              <a:t>08</a:t>
            </a:r>
            <a:endParaRPr/>
          </a:p>
        </p:txBody>
      </p:sp>
    </p:spTree>
  </p:cSld>
</p:sld>
</file>

<file path=ppt/slides/slide9.xml><?xml version="1.0" encoding="utf-8"?>
<p:sld xmlns:p="http://schemas.openxmlformats.org/presentationml/2006/main" xmlns:a="http://schemas.openxmlformats.org/drawingml/2006/main">
  <p:cSld>
    <p:spTree>
      <p:nvGrpSpPr>
        <p:cNvPr id="374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5" name=""/>
          <p:cNvSpPr/>
          <p:nvPr/>
        </p:nvSpPr>
        <p:spPr>
          <a:xfrm rot="0" flipH="0" flipV="0">
            <a:off x="0" y="0"/>
            <a:ext cx="12192000" cy="6858000"/>
          </a:xfrm>
          <a:prstGeom prst="rect">
            <a:avLst/>
          </a:prstGeom>
          <a:solidFill>
            <a:srgbClr val="062032"/>
          </a:solidFill>
          <a:ln/>
        </p:spPr>
        <p:txBody>
          <a:bodyPr/>
          <a:p>
            <a:pPr/>
            <a:endParaRPr/>
          </a:p>
        </p:txBody>
      </p:sp>
      <p:sp>
        <p:nvSpPr>
          <p:cNvPr id="376" name="" descr="{&quot;isTemplate&quot;:true,&quot;type&quot;:&quot;text&quot;}"/>
          <p:cNvSpPr txBox="1"/>
          <p:nvPr/>
        </p:nvSpPr>
        <p:spPr>
          <a:xfrm rot="0" flipH="0" flipV="0">
            <a:off x="1143000" y="2057400"/>
            <a:ext cx="2543175" cy="2743200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en-US" sz="18000" b="1">
                <a:solidFill>
                  <a:srgbClr val="FFFFFF">
                    <a:alpha val="16000"/>
                  </a:srgbClr>
                </a:solidFill>
                <a:latin typeface="Arial"/>
                <a:ea typeface="Arial"/>
              </a:rPr>
              <a:t>02</a:t>
            </a:r>
            <a:endParaRPr/>
          </a:p>
        </p:txBody>
      </p:sp>
      <p:sp>
        <p:nvSpPr>
          <p:cNvPr id="377" name="" descr="{&quot;isTemplate&quot;:true,&quot;type&quot;:&quot;text&quot;}"/>
          <p:cNvSpPr txBox="1"/>
          <p:nvPr/>
        </p:nvSpPr>
        <p:spPr>
          <a:xfrm rot="0" flipH="0" flipV="0">
            <a:off x="4448175" y="2295525"/>
            <a:ext cx="6600825" cy="657225"/>
          </a:xfrm>
          <a:prstGeom prst="rect"/>
        </p:spPr>
        <p:txBody>
          <a:bodyPr wrap="none" lIns="0" tIns="0" rIns="0" bIns="0"/>
          <a:p>
            <a:pPr>
              <a:lnSpc>
                <a:spcPct val="130000"/>
              </a:lnSpc>
            </a:pPr>
            <a:r>
              <a:rPr lang="zh-CN" sz="3300" b="1">
                <a:solidFill>
                  <a:srgbClr val="FFFFFF"/>
                </a:solidFill>
                <a:latin typeface="Arial"/>
                <a:ea typeface="Arial"/>
              </a:rPr>
              <a:t>点价策略方案</a:t>
            </a:r>
            <a:endParaRPr/>
          </a:p>
        </p:txBody>
      </p:sp>
      <p:sp>
        <p:nvSpPr>
          <p:cNvPr id="378" name="" descr="{&quot;isTemplate&quot;:true,&quot;type&quot;:&quot;text&quot;}"/>
          <p:cNvSpPr txBox="1"/>
          <p:nvPr/>
        </p:nvSpPr>
        <p:spPr>
          <a:xfrm rot="0" flipH="0" flipV="0">
            <a:off x="4448175" y="3086100"/>
            <a:ext cx="6600825" cy="228600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en-US" sz="1500" spc="150">
                <a:solidFill>
                  <a:srgbClr val="99BDED"/>
                </a:solidFill>
                <a:latin typeface="Arial"/>
                <a:ea typeface="Arial"/>
              </a:rPr>
              <a:t>POINT PRICING STRATEGY</a:t>
            </a:r>
            <a:endParaRPr/>
          </a:p>
        </p:txBody>
      </p:sp>
      <p:sp>
        <p:nvSpPr>
          <p:cNvPr id="379" name=""/>
          <p:cNvSpPr/>
          <p:nvPr/>
        </p:nvSpPr>
        <p:spPr>
          <a:xfrm rot="0" flipH="0" flipV="0">
            <a:off x="4448175" y="3581400"/>
            <a:ext cx="6600825" cy="9525"/>
          </a:xfrm>
          <a:prstGeom prst="rect">
            <a:avLst/>
          </a:prstGeom>
          <a:solidFill>
            <a:srgbClr val="99BDED">
              <a:alpha val="30000"/>
            </a:srgbClr>
          </a:solidFill>
          <a:ln/>
        </p:spPr>
        <p:txBody>
          <a:bodyPr/>
          <a:p>
            <a:pPr/>
            <a:endParaRPr/>
          </a:p>
        </p:txBody>
      </p:sp>
      <p:sp>
        <p:nvSpPr>
          <p:cNvPr id="380" name="" descr="{&quot;isTemplate&quot;:true,&quot;type&quot;:&quot;text&quot;}"/>
          <p:cNvSpPr txBox="1"/>
          <p:nvPr/>
        </p:nvSpPr>
        <p:spPr>
          <a:xfrm rot="0" flipH="0" flipV="0">
            <a:off x="4448175" y="3857625"/>
            <a:ext cx="6600825" cy="704850"/>
          </a:xfrm>
          <a:prstGeom prst="rect"/>
        </p:spPr>
        <p:txBody>
          <a:bodyPr wrap="none" lIns="0" tIns="0" rIns="0" bIns="0"/>
          <a:p>
            <a:pPr>
              <a:lnSpc>
                <a:spcPct val="170000"/>
              </a:lnSpc>
            </a:pPr>
            <a:r>
              <a:rPr lang="zh-CN" sz="1350">
                <a:solidFill>
                  <a:srgbClr val="99BDED"/>
                </a:solidFill>
                <a:latin typeface="Arial"/>
                <a:ea typeface="Arial"/>
              </a:rPr>
              <a:t>双档触发划定价格阶梯，</a:t>
            </a:r>
            <a:endParaRPr/>
          </a:p>
          <a:p>
            <a:pPr>
              <a:lnSpc>
                <a:spcPct val="170000"/>
              </a:lnSpc>
            </a:pPr>
            <a:r>
              <a:rPr lang="zh-CN" sz="1350">
                <a:solidFill>
                  <a:srgbClr val="99BDED"/>
                </a:solidFill>
                <a:latin typeface="Arial"/>
                <a:ea typeface="Arial"/>
              </a:rPr>
              <a:t>分批均摊</a:t>
            </a:r>
            <a:r>
              <a:rPr lang="en-US" sz="1350">
                <a:solidFill>
                  <a:srgbClr val="99BDED"/>
                </a:solidFill>
                <a:latin typeface="Arial"/>
                <a:ea typeface="Arial"/>
              </a:rPr>
              <a:t> + </a:t>
            </a:r>
            <a:r>
              <a:rPr lang="zh-CN" sz="1350">
                <a:solidFill>
                  <a:srgbClr val="99BDED"/>
                </a:solidFill>
                <a:latin typeface="Arial"/>
                <a:ea typeface="Arial"/>
              </a:rPr>
              <a:t>风险讲清，把</a:t>
            </a:r>
            <a:r>
              <a:rPr lang="en-US" sz="1350">
                <a:solidFill>
                  <a:srgbClr val="99BDED"/>
                </a:solidFill>
                <a:latin typeface="Arial"/>
                <a:ea typeface="Arial"/>
              </a:rPr>
              <a:t>"</a:t>
            </a:r>
            <a:r>
              <a:rPr lang="zh-CN" sz="1350">
                <a:solidFill>
                  <a:srgbClr val="99BDED"/>
                </a:solidFill>
                <a:latin typeface="Arial"/>
                <a:ea typeface="Arial"/>
              </a:rPr>
              <a:t>何时点价</a:t>
            </a:r>
            <a:r>
              <a:rPr lang="en-US" sz="1350">
                <a:solidFill>
                  <a:srgbClr val="99BDED"/>
                </a:solidFill>
                <a:latin typeface="Arial"/>
                <a:ea typeface="Arial"/>
              </a:rPr>
              <a:t>"</a:t>
            </a:r>
            <a:r>
              <a:rPr lang="zh-CN" sz="1350">
                <a:solidFill>
                  <a:srgbClr val="99BDED"/>
                </a:solidFill>
                <a:latin typeface="Arial"/>
                <a:ea typeface="Arial"/>
              </a:rPr>
              <a:t>变成纪律。</a:t>
            </a:r>
            <a:endParaRPr/>
          </a:p>
        </p:txBody>
      </p:sp>
    </p:spTree>
  </p:cSld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等线 Light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Application>Tencent office</Applicat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2026-08-25T14:22:41Z</dcterms:created>
  <dcterms:modified xsi:type="dcterms:W3CDTF">2026-08-25T14:22:41Z</dcterms:modified>
</cp:coreProperties>
</file>